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Lst>
  <p:notesMasterIdLst>
    <p:notesMasterId r:id="rId37"/>
  </p:notesMasterIdLst>
  <p:sldIdLst>
    <p:sldId id="256" r:id="rId3"/>
    <p:sldId id="258" r:id="rId4"/>
    <p:sldId id="275" r:id="rId5"/>
    <p:sldId id="297" r:id="rId6"/>
    <p:sldId id="434" r:id="rId7"/>
    <p:sldId id="331" r:id="rId8"/>
    <p:sldId id="1108" r:id="rId9"/>
    <p:sldId id="1107" r:id="rId10"/>
    <p:sldId id="328" r:id="rId11"/>
    <p:sldId id="327" r:id="rId12"/>
    <p:sldId id="1109" r:id="rId13"/>
    <p:sldId id="330" r:id="rId14"/>
    <p:sldId id="429" r:id="rId15"/>
    <p:sldId id="345" r:id="rId16"/>
    <p:sldId id="263" r:id="rId17"/>
    <p:sldId id="264" r:id="rId18"/>
    <p:sldId id="308" r:id="rId19"/>
    <p:sldId id="432" r:id="rId20"/>
    <p:sldId id="436" r:id="rId21"/>
    <p:sldId id="265" r:id="rId22"/>
    <p:sldId id="312" r:id="rId23"/>
    <p:sldId id="431" r:id="rId24"/>
    <p:sldId id="322" r:id="rId25"/>
    <p:sldId id="443" r:id="rId26"/>
    <p:sldId id="402" r:id="rId27"/>
    <p:sldId id="427" r:id="rId28"/>
    <p:sldId id="340" r:id="rId29"/>
    <p:sldId id="351" r:id="rId30"/>
    <p:sldId id="350" r:id="rId31"/>
    <p:sldId id="352" r:id="rId32"/>
    <p:sldId id="428" r:id="rId33"/>
    <p:sldId id="437" r:id="rId34"/>
    <p:sldId id="316" r:id="rId35"/>
    <p:sldId id="1110" r:id="rId3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0137" autoAdjust="0"/>
  </p:normalViewPr>
  <p:slideViewPr>
    <p:cSldViewPr>
      <p:cViewPr varScale="1">
        <p:scale>
          <a:sx n="114" d="100"/>
          <a:sy n="114" d="100"/>
        </p:scale>
        <p:origin x="187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637CDF9-AC04-43FF-9EC9-CAA7761BCF44}" type="datetimeFigureOut">
              <a:rPr lang="en-US" smtClean="0"/>
              <a:t>3/5/26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3966BB1-B8F5-4D8F-9004-16256DCC487F}" type="slidenum">
              <a:rPr lang="en-US" smtClean="0"/>
              <a:t>‹#›</a:t>
            </a:fld>
            <a:endParaRPr lang="en-US"/>
          </a:p>
        </p:txBody>
      </p:sp>
    </p:spTree>
    <p:extLst>
      <p:ext uri="{BB962C8B-B14F-4D97-AF65-F5344CB8AC3E}">
        <p14:creationId xmlns:p14="http://schemas.microsoft.com/office/powerpoint/2010/main" val="285187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1</a:t>
            </a:fld>
            <a:endParaRPr lang="en-US"/>
          </a:p>
        </p:txBody>
      </p:sp>
    </p:spTree>
    <p:extLst>
      <p:ext uri="{BB962C8B-B14F-4D97-AF65-F5344CB8AC3E}">
        <p14:creationId xmlns:p14="http://schemas.microsoft.com/office/powerpoint/2010/main" val="13569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66BB1-B8F5-4D8F-9004-16256DCC487F}" type="slidenum">
              <a:rPr lang="en-US" smtClean="0"/>
              <a:t>16</a:t>
            </a:fld>
            <a:endParaRPr lang="en-US"/>
          </a:p>
        </p:txBody>
      </p:sp>
    </p:spTree>
    <p:extLst>
      <p:ext uri="{BB962C8B-B14F-4D97-AF65-F5344CB8AC3E}">
        <p14:creationId xmlns:p14="http://schemas.microsoft.com/office/powerpoint/2010/main" val="2173000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66BB1-B8F5-4D8F-9004-16256DCC487F}" type="slidenum">
              <a:rPr lang="en-US" smtClean="0"/>
              <a:t>17</a:t>
            </a:fld>
            <a:endParaRPr lang="en-US"/>
          </a:p>
        </p:txBody>
      </p:sp>
    </p:spTree>
    <p:extLst>
      <p:ext uri="{BB962C8B-B14F-4D97-AF65-F5344CB8AC3E}">
        <p14:creationId xmlns:p14="http://schemas.microsoft.com/office/powerpoint/2010/main" val="2237169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20</a:t>
            </a:fld>
            <a:endParaRPr lang="en-US"/>
          </a:p>
        </p:txBody>
      </p:sp>
    </p:spTree>
    <p:extLst>
      <p:ext uri="{BB962C8B-B14F-4D97-AF65-F5344CB8AC3E}">
        <p14:creationId xmlns:p14="http://schemas.microsoft.com/office/powerpoint/2010/main" val="1268926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6BB1-B8F5-4D8F-9004-16256DCC487F}" type="slidenum">
              <a:rPr lang="en-US" smtClean="0"/>
              <a:t>22</a:t>
            </a:fld>
            <a:endParaRPr lang="en-US"/>
          </a:p>
        </p:txBody>
      </p:sp>
    </p:spTree>
    <p:extLst>
      <p:ext uri="{BB962C8B-B14F-4D97-AF65-F5344CB8AC3E}">
        <p14:creationId xmlns:p14="http://schemas.microsoft.com/office/powerpoint/2010/main" val="1885849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6BB1-B8F5-4D8F-9004-16256DCC487F}" type="slidenum">
              <a:rPr lang="en-US" smtClean="0"/>
              <a:t>27</a:t>
            </a:fld>
            <a:endParaRPr lang="en-US"/>
          </a:p>
        </p:txBody>
      </p:sp>
    </p:spTree>
    <p:extLst>
      <p:ext uri="{BB962C8B-B14F-4D97-AF65-F5344CB8AC3E}">
        <p14:creationId xmlns:p14="http://schemas.microsoft.com/office/powerpoint/2010/main" val="2406734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66BB1-B8F5-4D8F-9004-16256DCC487F}" type="slidenum">
              <a:rPr lang="en-US" smtClean="0"/>
              <a:t>33</a:t>
            </a:fld>
            <a:endParaRPr lang="en-US"/>
          </a:p>
        </p:txBody>
      </p:sp>
    </p:spTree>
    <p:extLst>
      <p:ext uri="{BB962C8B-B14F-4D97-AF65-F5344CB8AC3E}">
        <p14:creationId xmlns:p14="http://schemas.microsoft.com/office/powerpoint/2010/main" val="122909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2</a:t>
            </a:fld>
            <a:endParaRPr lang="en-US"/>
          </a:p>
        </p:txBody>
      </p:sp>
    </p:spTree>
    <p:extLst>
      <p:ext uri="{BB962C8B-B14F-4D97-AF65-F5344CB8AC3E}">
        <p14:creationId xmlns:p14="http://schemas.microsoft.com/office/powerpoint/2010/main" val="298017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3</a:t>
            </a:fld>
            <a:endParaRPr lang="en-US"/>
          </a:p>
        </p:txBody>
      </p:sp>
    </p:spTree>
    <p:extLst>
      <p:ext uri="{BB962C8B-B14F-4D97-AF65-F5344CB8AC3E}">
        <p14:creationId xmlns:p14="http://schemas.microsoft.com/office/powerpoint/2010/main" val="3854502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4</a:t>
            </a:fld>
            <a:endParaRPr lang="en-US"/>
          </a:p>
        </p:txBody>
      </p:sp>
    </p:spTree>
    <p:extLst>
      <p:ext uri="{BB962C8B-B14F-4D97-AF65-F5344CB8AC3E}">
        <p14:creationId xmlns:p14="http://schemas.microsoft.com/office/powerpoint/2010/main" val="81433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6BB1-B8F5-4D8F-9004-16256DCC487F}" type="slidenum">
              <a:rPr lang="en-US" smtClean="0"/>
              <a:t>7</a:t>
            </a:fld>
            <a:endParaRPr lang="en-US"/>
          </a:p>
        </p:txBody>
      </p:sp>
    </p:spTree>
    <p:extLst>
      <p:ext uri="{BB962C8B-B14F-4D97-AF65-F5344CB8AC3E}">
        <p14:creationId xmlns:p14="http://schemas.microsoft.com/office/powerpoint/2010/main" val="1606264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7158C-D957-4F1F-A1D4-1265EBDCC2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8243" name="Slide Image Placeholder 1"/>
          <p:cNvSpPr>
            <a:spLocks noGrp="1" noRot="1" noChangeAspect="1" noTextEdit="1"/>
          </p:cNvSpPr>
          <p:nvPr>
            <p:ph type="sldImg"/>
          </p:nvPr>
        </p:nvSpPr>
        <p:spPr>
          <a:xfrm>
            <a:off x="1143000" y="685800"/>
            <a:ext cx="4572000" cy="3429000"/>
          </a:xfrm>
          <a:ln/>
        </p:spPr>
      </p:sp>
      <p:sp>
        <p:nvSpPr>
          <p:cNvPr id="138244" name="Notes Placeholder 2"/>
          <p:cNvSpPr>
            <a:spLocks noGrp="1"/>
          </p:cNvSpPr>
          <p:nvPr>
            <p:ph type="body" idx="1"/>
          </p:nvPr>
        </p:nvSpPr>
        <p:spPr>
          <a:noFill/>
          <a:ln/>
        </p:spPr>
        <p:txBody>
          <a:bodyPr/>
          <a:lstStyle/>
          <a:p>
            <a:pPr eaLnBrk="1" hangingPunct="1">
              <a:spcBef>
                <a:spcPct val="0"/>
              </a:spcBef>
            </a:pPr>
            <a:endParaRPr lang="en-US" dirty="0"/>
          </a:p>
        </p:txBody>
      </p:sp>
      <p:sp>
        <p:nvSpPr>
          <p:cNvPr id="2355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27CB29C-03D5-43C9-8108-7826B61627C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751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7732E-40EF-A944-A1E7-9FBD8B89407B}" type="slidenum">
              <a:rPr lang="en-US" smtClean="0"/>
              <a:t>12</a:t>
            </a:fld>
            <a:endParaRPr lang="en-US"/>
          </a:p>
        </p:txBody>
      </p:sp>
    </p:spTree>
    <p:extLst>
      <p:ext uri="{BB962C8B-B14F-4D97-AF65-F5344CB8AC3E}">
        <p14:creationId xmlns:p14="http://schemas.microsoft.com/office/powerpoint/2010/main" val="4205252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6BB1-B8F5-4D8F-9004-16256DCC487F}" type="slidenum">
              <a:rPr lang="en-US" smtClean="0"/>
              <a:t>14</a:t>
            </a:fld>
            <a:endParaRPr lang="en-US"/>
          </a:p>
        </p:txBody>
      </p:sp>
    </p:spTree>
    <p:extLst>
      <p:ext uri="{BB962C8B-B14F-4D97-AF65-F5344CB8AC3E}">
        <p14:creationId xmlns:p14="http://schemas.microsoft.com/office/powerpoint/2010/main" val="1618194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15</a:t>
            </a:fld>
            <a:endParaRPr lang="en-US"/>
          </a:p>
        </p:txBody>
      </p:sp>
    </p:spTree>
    <p:extLst>
      <p:ext uri="{BB962C8B-B14F-4D97-AF65-F5344CB8AC3E}">
        <p14:creationId xmlns:p14="http://schemas.microsoft.com/office/powerpoint/2010/main" val="2392045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9ECB44-EE65-47BB-911E-85B2775BF9B8}" type="datetimeFigureOut">
              <a:rPr lang="en-US" smtClean="0"/>
              <a:pPr/>
              <a:t>3/5/26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ECB44-EE65-47BB-911E-85B2775BF9B8}" type="datetimeFigureOut">
              <a:rPr lang="en-US" smtClean="0"/>
              <a:pPr/>
              <a:t>3/5/26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ECB44-EE65-47BB-911E-85B2775BF9B8}" type="datetimeFigureOut">
              <a:rPr lang="en-US" smtClean="0"/>
              <a:pPr/>
              <a:t>3/5/26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047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644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719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6B1ED5-0B7B-4D68-9482-C7224464F04F}" type="datetimeFigureOut">
              <a:rPr lang="en-US" smtClean="0">
                <a:solidFill>
                  <a:prstClr val="black">
                    <a:tint val="75000"/>
                  </a:prstClr>
                </a:solidFill>
              </a:rPr>
              <a:pPr/>
              <a:t>3/5/26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399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6B1ED5-0B7B-4D68-9482-C7224464F04F}" type="datetimeFigureOut">
              <a:rPr lang="en-US" smtClean="0">
                <a:solidFill>
                  <a:prstClr val="black">
                    <a:tint val="75000"/>
                  </a:prstClr>
                </a:solidFill>
              </a:rPr>
              <a:pPr/>
              <a:t>3/5/26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039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6B1ED5-0B7B-4D68-9482-C7224464F04F}" type="datetimeFigureOut">
              <a:rPr lang="en-US" smtClean="0">
                <a:solidFill>
                  <a:prstClr val="black">
                    <a:tint val="75000"/>
                  </a:prstClr>
                </a:solidFill>
              </a:rPr>
              <a:pPr/>
              <a:t>3/5/26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78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6B1ED5-0B7B-4D68-9482-C7224464F04F}" type="datetimeFigureOut">
              <a:rPr lang="en-US" smtClean="0">
                <a:solidFill>
                  <a:prstClr val="black">
                    <a:tint val="75000"/>
                  </a:prstClr>
                </a:solidFill>
              </a:rPr>
              <a:pPr/>
              <a:t>3/5/26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695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B1ED5-0B7B-4D68-9482-C7224464F04F}" type="datetimeFigureOut">
              <a:rPr lang="en-US" smtClean="0">
                <a:solidFill>
                  <a:prstClr val="black">
                    <a:tint val="75000"/>
                  </a:prstClr>
                </a:solidFill>
              </a:rPr>
              <a:pPr/>
              <a:t>3/5/26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402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ECB44-EE65-47BB-911E-85B2775BF9B8}" type="datetimeFigureOut">
              <a:rPr lang="en-US" smtClean="0"/>
              <a:pPr/>
              <a:t>3/5/26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B1ED5-0B7B-4D68-9482-C7224464F04F}" type="datetimeFigureOut">
              <a:rPr lang="en-US" smtClean="0">
                <a:solidFill>
                  <a:prstClr val="black">
                    <a:tint val="75000"/>
                  </a:prstClr>
                </a:solidFill>
              </a:rPr>
              <a:pPr/>
              <a:t>3/5/26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417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549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023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9ECB44-EE65-47BB-911E-85B2775BF9B8}" type="datetimeFigureOut">
              <a:rPr lang="en-US" smtClean="0"/>
              <a:pPr/>
              <a:t>3/5/26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9ECB44-EE65-47BB-911E-85B2775BF9B8}" type="datetimeFigureOut">
              <a:rPr lang="en-US" smtClean="0"/>
              <a:pPr/>
              <a:t>3/5/26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9ECB44-EE65-47BB-911E-85B2775BF9B8}" type="datetimeFigureOut">
              <a:rPr lang="en-US" smtClean="0"/>
              <a:pPr/>
              <a:t>3/5/26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9ECB44-EE65-47BB-911E-85B2775BF9B8}" type="datetimeFigureOut">
              <a:rPr lang="en-US" smtClean="0"/>
              <a:pPr/>
              <a:t>3/5/26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9ECB44-EE65-47BB-911E-85B2775BF9B8}" type="datetimeFigureOut">
              <a:rPr lang="en-US" smtClean="0"/>
              <a:pPr/>
              <a:t>3/5/26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ECB44-EE65-47BB-911E-85B2775BF9B8}" type="datetimeFigureOut">
              <a:rPr lang="en-US" smtClean="0"/>
              <a:pPr/>
              <a:t>3/5/26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ECB44-EE65-47BB-911E-85B2775BF9B8}" type="datetimeFigureOut">
              <a:rPr lang="en-US" smtClean="0"/>
              <a:pPr/>
              <a:t>3/5/26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ECB44-EE65-47BB-911E-85B2775BF9B8}" type="datetimeFigureOut">
              <a:rPr lang="en-US" smtClean="0"/>
              <a:pPr/>
              <a:t>3/5/26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E9F7B-E7A3-4551-8960-F047EFA5F89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B1ED5-0B7B-4D68-9482-C7224464F04F}" type="datetimeFigureOut">
              <a:rPr lang="en-US" smtClean="0">
                <a:solidFill>
                  <a:prstClr val="black">
                    <a:tint val="75000"/>
                  </a:prstClr>
                </a:solidFill>
              </a:rPr>
              <a:pPr/>
              <a:t>3/5/26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2916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cipp-legacy.pbsci.ucsc.edu/~habe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hyperlink" Target="https://twiki.cern.ch/twiki/bin/view/LHCPhysics/CERNYellowReportPageBR#Branching_Ratio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inspirehep.net/record/2720501" TargetMode="External"/><Relationship Id="rId3" Type="http://schemas.openxmlformats.org/officeDocument/2006/relationships/hyperlink" Target="https://inspirehep.net/record/2885895" TargetMode="External"/><Relationship Id="rId7" Type="http://schemas.openxmlformats.org/officeDocument/2006/relationships/hyperlink" Target="https://inspirehep.net/record/2905029" TargetMode="External"/><Relationship Id="rId2" Type="http://schemas.openxmlformats.org/officeDocument/2006/relationships/hyperlink" Target="https://inspirehep.net/record/2744388" TargetMode="External"/><Relationship Id="rId1" Type="http://schemas.openxmlformats.org/officeDocument/2006/relationships/slideLayout" Target="../slideLayouts/slideLayout7.xml"/><Relationship Id="rId6" Type="http://schemas.openxmlformats.org/officeDocument/2006/relationships/hyperlink" Target="http://arxiv.org/abs/2512.24868" TargetMode="External"/><Relationship Id="rId11" Type="http://schemas.openxmlformats.org/officeDocument/2006/relationships/hyperlink" Target="https://inspirehep.net/record/2636802" TargetMode="External"/><Relationship Id="rId5" Type="http://schemas.openxmlformats.org/officeDocument/2006/relationships/hyperlink" Target="https://inspirehep.net/record/3096417" TargetMode="External"/><Relationship Id="rId10" Type="http://schemas.openxmlformats.org/officeDocument/2006/relationships/hyperlink" Target="https://inspirehep.net/record/2739264" TargetMode="External"/><Relationship Id="rId4" Type="http://schemas.openxmlformats.org/officeDocument/2006/relationships/hyperlink" Target="http://arxiv.org/abs/2401.03827" TargetMode="External"/><Relationship Id="rId9" Type="http://schemas.openxmlformats.org/officeDocument/2006/relationships/hyperlink" Target="https://inspirehep.net/record/285461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link.springer.com/article/10.1007/JHEP11(2024)097" TargetMode="Externa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5.emf"/><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link.springer.com/article/10.1140/epjc/s10052-023-12130-5" TargetMode="External"/><Relationship Id="rId1" Type="http://schemas.openxmlformats.org/officeDocument/2006/relationships/slideLayout" Target="../slideLayouts/slideLayout1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981200"/>
          </a:xfrm>
        </p:spPr>
        <p:txBody>
          <a:bodyPr>
            <a:normAutofit/>
          </a:bodyPr>
          <a:lstStyle/>
          <a:p>
            <a:r>
              <a:rPr lang="en-US" dirty="0"/>
              <a:t>Research on the Theory of the </a:t>
            </a:r>
            <a:r>
              <a:rPr lang="en-US" dirty="0" err="1"/>
              <a:t>TeV</a:t>
            </a:r>
            <a:r>
              <a:rPr lang="en-US" dirty="0"/>
              <a:t> energy scale (</a:t>
            </a:r>
            <a:r>
              <a:rPr lang="en-US" dirty="0" err="1"/>
              <a:t>Terascale</a:t>
            </a:r>
            <a:r>
              <a:rPr lang="en-US" dirty="0"/>
              <a:t>)</a:t>
            </a:r>
          </a:p>
        </p:txBody>
      </p:sp>
      <p:sp>
        <p:nvSpPr>
          <p:cNvPr id="3" name="Subtitle 2"/>
          <p:cNvSpPr>
            <a:spLocks noGrp="1"/>
          </p:cNvSpPr>
          <p:nvPr>
            <p:ph type="subTitle" idx="1"/>
          </p:nvPr>
        </p:nvSpPr>
        <p:spPr>
          <a:xfrm>
            <a:off x="1048437" y="2819400"/>
            <a:ext cx="6705600" cy="1905000"/>
          </a:xfrm>
        </p:spPr>
        <p:txBody>
          <a:bodyPr>
            <a:normAutofit fontScale="92500" lnSpcReduction="10000"/>
          </a:bodyPr>
          <a:lstStyle/>
          <a:p>
            <a:r>
              <a:rPr lang="en-US" sz="3900" dirty="0">
                <a:solidFill>
                  <a:srgbClr val="FF0000"/>
                </a:solidFill>
              </a:rPr>
              <a:t>Howard Haber</a:t>
            </a:r>
          </a:p>
          <a:p>
            <a:r>
              <a:rPr lang="en-US" sz="3900" dirty="0">
                <a:solidFill>
                  <a:srgbClr val="FF0000"/>
                </a:solidFill>
              </a:rPr>
              <a:t>SCIPP Theory </a:t>
            </a:r>
          </a:p>
          <a:p>
            <a:r>
              <a:rPr lang="en-US" sz="3900" dirty="0">
                <a:solidFill>
                  <a:srgbClr val="FF0000"/>
                </a:solidFill>
              </a:rPr>
              <a:t>March 5, 2026</a:t>
            </a:r>
          </a:p>
          <a:p>
            <a:endParaRPr lang="en-US" dirty="0">
              <a:solidFill>
                <a:srgbClr val="FF0000"/>
              </a:solidFill>
            </a:endParaRPr>
          </a:p>
          <a:p>
            <a:endParaRPr lang="en-US" dirty="0">
              <a:solidFill>
                <a:srgbClr val="FF0000"/>
              </a:solidFill>
            </a:endParaRPr>
          </a:p>
        </p:txBody>
      </p:sp>
      <p:sp>
        <p:nvSpPr>
          <p:cNvPr id="4" name="TextBox 3"/>
          <p:cNvSpPr txBox="1"/>
          <p:nvPr/>
        </p:nvSpPr>
        <p:spPr>
          <a:xfrm>
            <a:off x="1357305" y="5486399"/>
            <a:ext cx="6578083" cy="954107"/>
          </a:xfrm>
          <a:prstGeom prst="rect">
            <a:avLst/>
          </a:prstGeom>
          <a:noFill/>
        </p:spPr>
        <p:txBody>
          <a:bodyPr wrap="none" rtlCol="0">
            <a:spAutoFit/>
          </a:bodyPr>
          <a:lstStyle/>
          <a:p>
            <a:r>
              <a:rPr lang="en-US" sz="2800" dirty="0"/>
              <a:t>For further details, check out my webpage:</a:t>
            </a:r>
          </a:p>
          <a:p>
            <a:r>
              <a:rPr lang="en-US" sz="2800" dirty="0">
                <a:hlinkClick r:id="rId3"/>
              </a:rPr>
              <a:t>https://</a:t>
            </a:r>
            <a:r>
              <a:rPr lang="en-US" sz="2800" dirty="0" err="1">
                <a:hlinkClick r:id="rId3"/>
              </a:rPr>
              <a:t>scipp-legacy.pbsci.ucsc.edu</a:t>
            </a:r>
            <a:r>
              <a:rPr lang="en-US" sz="2800" dirty="0">
                <a:hlinkClick r:id="rId3"/>
              </a:rPr>
              <a:t>/~</a:t>
            </a:r>
            <a:r>
              <a:rPr lang="en-US" sz="2800" dirty="0" err="1">
                <a:hlinkClick r:id="rId3"/>
              </a:rPr>
              <a:t>haber</a:t>
            </a:r>
            <a:r>
              <a:rPr lang="en-US" sz="2800" dirty="0">
                <a:hlinkClick r:id="rId3"/>
              </a:rPr>
              <a:t>/</a:t>
            </a:r>
            <a:endParaRPr 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81000"/>
            <a:ext cx="8352608" cy="646331"/>
          </a:xfrm>
          <a:prstGeom prst="rect">
            <a:avLst/>
          </a:prstGeom>
          <a:noFill/>
        </p:spPr>
        <p:txBody>
          <a:bodyPr wrap="none" rtlCol="0">
            <a:spAutoFit/>
          </a:bodyPr>
          <a:lstStyle/>
          <a:p>
            <a:r>
              <a:rPr lang="en-US" sz="3600" dirty="0"/>
              <a:t>CMS Run 3 observations of the Higgs boson</a:t>
            </a:r>
          </a:p>
        </p:txBody>
      </p:sp>
      <p:sp>
        <p:nvSpPr>
          <p:cNvPr id="6" name="TextBox 5">
            <a:extLst>
              <a:ext uri="{FF2B5EF4-FFF2-40B4-BE49-F238E27FC236}">
                <a16:creationId xmlns:a16="http://schemas.microsoft.com/office/drawing/2014/main" id="{266C00BE-4B7D-484C-9245-30821C3B5837}"/>
              </a:ext>
            </a:extLst>
          </p:cNvPr>
          <p:cNvSpPr txBox="1"/>
          <p:nvPr/>
        </p:nvSpPr>
        <p:spPr>
          <a:xfrm>
            <a:off x="838200" y="6057966"/>
            <a:ext cx="3315203" cy="369332"/>
          </a:xfrm>
          <a:prstGeom prst="rect">
            <a:avLst/>
          </a:prstGeom>
          <a:noFill/>
        </p:spPr>
        <p:txBody>
          <a:bodyPr wrap="none" rtlCol="0">
            <a:spAutoFit/>
          </a:bodyPr>
          <a:lstStyle/>
          <a:p>
            <a:r>
              <a:rPr lang="en-US" dirty="0"/>
              <a:t>Taken from CMS-PAS-HIG-23-014 </a:t>
            </a:r>
          </a:p>
        </p:txBody>
      </p:sp>
      <p:sp>
        <p:nvSpPr>
          <p:cNvPr id="9" name="Rectangle 8">
            <a:extLst>
              <a:ext uri="{FF2B5EF4-FFF2-40B4-BE49-F238E27FC236}">
                <a16:creationId xmlns:a16="http://schemas.microsoft.com/office/drawing/2014/main" id="{CF11E88E-A6B7-DE49-A1AF-B919EE4B5792}"/>
              </a:ext>
            </a:extLst>
          </p:cNvPr>
          <p:cNvSpPr/>
          <p:nvPr/>
        </p:nvSpPr>
        <p:spPr>
          <a:xfrm>
            <a:off x="5257800" y="6057966"/>
            <a:ext cx="3099759" cy="369332"/>
          </a:xfrm>
          <a:prstGeom prst="rect">
            <a:avLst/>
          </a:prstGeom>
        </p:spPr>
        <p:txBody>
          <a:bodyPr wrap="none">
            <a:spAutoFit/>
          </a:bodyPr>
          <a:lstStyle/>
          <a:p>
            <a:r>
              <a:rPr lang="en-US" dirty="0"/>
              <a:t>Taken from CERN-EP-2024-336 </a:t>
            </a:r>
          </a:p>
        </p:txBody>
      </p:sp>
      <p:pic>
        <p:nvPicPr>
          <p:cNvPr id="3" name="Picture 2" descr="A graph of a number of events&#10;&#10;AI-generated content may be incorrect.">
            <a:extLst>
              <a:ext uri="{FF2B5EF4-FFF2-40B4-BE49-F238E27FC236}">
                <a16:creationId xmlns:a16="http://schemas.microsoft.com/office/drawing/2014/main" id="{F8FD1DE5-6FDD-67F7-9638-3F902273F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1247672"/>
            <a:ext cx="4848475" cy="4679163"/>
          </a:xfrm>
          <a:prstGeom prst="rect">
            <a:avLst/>
          </a:prstGeom>
        </p:spPr>
      </p:pic>
      <p:pic>
        <p:nvPicPr>
          <p:cNvPr id="10" name="Picture 9" descr="A graph of data and a graph of data&#10;&#10;AI-generated content may be incorrect.">
            <a:extLst>
              <a:ext uri="{FF2B5EF4-FFF2-40B4-BE49-F238E27FC236}">
                <a16:creationId xmlns:a16="http://schemas.microsoft.com/office/drawing/2014/main" id="{0612A080-1315-15BB-FE40-F641425D9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625" y="1371600"/>
            <a:ext cx="4575070" cy="4555235"/>
          </a:xfrm>
          <a:prstGeom prst="rect">
            <a:avLst/>
          </a:prstGeom>
        </p:spPr>
      </p:pic>
    </p:spTree>
    <p:extLst>
      <p:ext uri="{BB962C8B-B14F-4D97-AF65-F5344CB8AC3E}">
        <p14:creationId xmlns:p14="http://schemas.microsoft.com/office/powerpoint/2010/main" val="3141516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A7CA317-F1CB-AD72-42B3-20898C39FB2F}"/>
              </a:ext>
            </a:extLst>
          </p:cNvPr>
          <p:cNvGraphicFramePr>
            <a:graphicFrameLocks noGrp="1"/>
          </p:cNvGraphicFramePr>
          <p:nvPr>
            <p:extLst>
              <p:ext uri="{D42A27DB-BD31-4B8C-83A1-F6EECF244321}">
                <p14:modId xmlns:p14="http://schemas.microsoft.com/office/powerpoint/2010/main" val="1520022916"/>
              </p:ext>
            </p:extLst>
          </p:nvPr>
        </p:nvGraphicFramePr>
        <p:xfrm>
          <a:off x="1219200" y="914400"/>
          <a:ext cx="7010400" cy="32359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65873190"/>
                    </a:ext>
                  </a:extLst>
                </a:gridCol>
                <a:gridCol w="3505200">
                  <a:extLst>
                    <a:ext uri="{9D8B030D-6E8A-4147-A177-3AD203B41FA5}">
                      <a16:colId xmlns:a16="http://schemas.microsoft.com/office/drawing/2014/main" val="300268983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Higgs</a:t>
                      </a:r>
                      <a:r>
                        <a:rPr lang="en-US" baseline="0" dirty="0"/>
                        <a:t> boson d</a:t>
                      </a:r>
                      <a:r>
                        <a:rPr lang="en-US" dirty="0"/>
                        <a:t>ecay mode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Branching ratio (for </a:t>
                      </a:r>
                      <a:r>
                        <a:rPr lang="en-US" i="1" dirty="0" err="1"/>
                        <a:t>m</a:t>
                      </a:r>
                      <a:r>
                        <a:rPr lang="en-US" i="1" baseline="-25000" dirty="0" err="1"/>
                        <a:t>h</a:t>
                      </a:r>
                      <a:r>
                        <a:rPr lang="en-US" i="1" baseline="-25000" dirty="0"/>
                        <a:t> </a:t>
                      </a:r>
                      <a:r>
                        <a:rPr lang="en-US" i="1" baseline="0" dirty="0"/>
                        <a:t>= 125 GeV)</a:t>
                      </a:r>
                      <a:endParaRPr lang="en-US" i="1" dirty="0"/>
                    </a:p>
                    <a:p>
                      <a:endParaRPr lang="en-US" dirty="0"/>
                    </a:p>
                  </a:txBody>
                  <a:tcPr/>
                </a:tc>
                <a:extLst>
                  <a:ext uri="{0D108BD9-81ED-4DB2-BD59-A6C34878D82A}">
                    <a16:rowId xmlns:a16="http://schemas.microsoft.com/office/drawing/2014/main" val="18258894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 </a:t>
                      </a:r>
                      <a:r>
                        <a:rPr lang="en-US" baseline="0" dirty="0"/>
                        <a:t>→ </a:t>
                      </a:r>
                      <a:r>
                        <a:rPr lang="en-US" b="1" baseline="0" dirty="0"/>
                        <a:t>bb</a:t>
                      </a: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0.582</a:t>
                      </a:r>
                    </a:p>
                  </a:txBody>
                  <a:tcPr/>
                </a:tc>
                <a:extLst>
                  <a:ext uri="{0D108BD9-81ED-4DB2-BD59-A6C34878D82A}">
                    <a16:rowId xmlns:a16="http://schemas.microsoft.com/office/drawing/2014/main" val="34591950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 </a:t>
                      </a:r>
                      <a:r>
                        <a:rPr lang="en-US" baseline="0" dirty="0"/>
                        <a:t>→ 𝞃</a:t>
                      </a:r>
                      <a:r>
                        <a:rPr lang="en-US" baseline="30000" dirty="0"/>
                        <a:t>+</a:t>
                      </a:r>
                      <a:r>
                        <a:rPr lang="en-US" baseline="0" dirty="0"/>
                        <a:t> 𝞃 </a:t>
                      </a:r>
                      <a:r>
                        <a:rPr lang="en-US" baseline="300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6.27 x 10</a:t>
                      </a:r>
                      <a:r>
                        <a:rPr lang="en-US" baseline="30000" dirty="0"/>
                        <a:t>-2</a:t>
                      </a:r>
                      <a:endParaRPr lang="en-US" dirty="0"/>
                    </a:p>
                  </a:txBody>
                  <a:tcPr/>
                </a:tc>
                <a:extLst>
                  <a:ext uri="{0D108BD9-81ED-4DB2-BD59-A6C34878D82A}">
                    <a16:rowId xmlns:a16="http://schemas.microsoft.com/office/drawing/2014/main" val="1517332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a:t>
                      </a:r>
                      <a:r>
                        <a:rPr lang="en-US" baseline="0" dirty="0"/>
                        <a:t> → 𝓵</a:t>
                      </a:r>
                      <a:r>
                        <a:rPr lang="en-US" baseline="30000" dirty="0"/>
                        <a:t>+</a:t>
                      </a:r>
                      <a:r>
                        <a:rPr lang="en-US" baseline="0" dirty="0"/>
                        <a:t> 𝓵</a:t>
                      </a:r>
                      <a:r>
                        <a:rPr lang="en-US" baseline="30000" dirty="0"/>
                        <a:t>-  </a:t>
                      </a:r>
                      <a:r>
                        <a:rPr lang="en-US" baseline="0" dirty="0"/>
                        <a:t>𝝂𝝂  (𝓵 = </a:t>
                      </a:r>
                      <a:r>
                        <a:rPr lang="en-US" b="1" i="1" baseline="0" dirty="0"/>
                        <a:t>e</a:t>
                      </a:r>
                      <a:r>
                        <a:rPr lang="en-US" baseline="0" dirty="0"/>
                        <a:t> or 𝞵)</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1.06 x 10</a:t>
                      </a:r>
                      <a:r>
                        <a:rPr lang="en-US" baseline="30000" dirty="0"/>
                        <a:t>-2</a:t>
                      </a:r>
                      <a:endParaRPr lang="en-US" dirty="0"/>
                    </a:p>
                  </a:txBody>
                  <a:tcPr/>
                </a:tc>
                <a:extLst>
                  <a:ext uri="{0D108BD9-81ED-4DB2-BD59-A6C34878D82A}">
                    <a16:rowId xmlns:a16="http://schemas.microsoft.com/office/drawing/2014/main" val="308509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a:t>
                      </a:r>
                      <a:r>
                        <a:rPr lang="en-US" baseline="0" dirty="0"/>
                        <a:t> → 𝛄𝛄</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2.27 x 10</a:t>
                      </a:r>
                      <a:r>
                        <a:rPr lang="en-US" baseline="30000" dirty="0"/>
                        <a:t>-3</a:t>
                      </a:r>
                      <a:endParaRPr lang="en-US" dirty="0"/>
                    </a:p>
                  </a:txBody>
                  <a:tcPr/>
                </a:tc>
                <a:extLst>
                  <a:ext uri="{0D108BD9-81ED-4DB2-BD59-A6C34878D82A}">
                    <a16:rowId xmlns:a16="http://schemas.microsoft.com/office/drawing/2014/main" val="27828457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a:t>
                      </a:r>
                      <a:r>
                        <a:rPr lang="en-US" baseline="0" dirty="0"/>
                        <a:t> → 𝓵</a:t>
                      </a:r>
                      <a:r>
                        <a:rPr lang="en-US" baseline="30000" dirty="0"/>
                        <a:t>+</a:t>
                      </a:r>
                      <a:r>
                        <a:rPr lang="en-US" baseline="0" dirty="0"/>
                        <a:t> 𝓵</a:t>
                      </a:r>
                      <a:r>
                        <a:rPr lang="en-US" baseline="30000" dirty="0"/>
                        <a:t>-  </a:t>
                      </a:r>
                      <a:r>
                        <a:rPr lang="en-US" baseline="0" dirty="0"/>
                        <a:t>𝓵</a:t>
                      </a:r>
                      <a:r>
                        <a:rPr lang="en-US" baseline="30000" dirty="0"/>
                        <a:t>+</a:t>
                      </a:r>
                      <a:r>
                        <a:rPr lang="en-US" baseline="0" dirty="0"/>
                        <a:t> 𝓵</a:t>
                      </a:r>
                      <a:r>
                        <a:rPr lang="en-US" baseline="30000" dirty="0"/>
                        <a:t>- </a:t>
                      </a:r>
                      <a:r>
                        <a:rPr lang="en-US" baseline="0" dirty="0"/>
                        <a:t>  (𝓵 = </a:t>
                      </a:r>
                      <a:r>
                        <a:rPr lang="en-US" b="1" i="1" baseline="0" dirty="0"/>
                        <a:t>e</a:t>
                      </a:r>
                      <a:r>
                        <a:rPr lang="en-US" baseline="0" dirty="0"/>
                        <a:t> or 𝞵)</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1.24 x 10</a:t>
                      </a:r>
                      <a:r>
                        <a:rPr lang="en-US" baseline="30000" dirty="0"/>
                        <a:t>-4</a:t>
                      </a:r>
                      <a:endParaRPr lang="en-US" dirty="0"/>
                    </a:p>
                  </a:txBody>
                  <a:tcPr/>
                </a:tc>
                <a:extLst>
                  <a:ext uri="{0D108BD9-81ED-4DB2-BD59-A6C34878D82A}">
                    <a16:rowId xmlns:a16="http://schemas.microsoft.com/office/drawing/2014/main" val="1331996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a:t>
                      </a:r>
                      <a:r>
                        <a:rPr lang="en-US" baseline="0" dirty="0"/>
                        <a:t> → Z𝛄 → 𝓵</a:t>
                      </a:r>
                      <a:r>
                        <a:rPr lang="en-US" baseline="30000" dirty="0"/>
                        <a:t>+</a:t>
                      </a:r>
                      <a:r>
                        <a:rPr lang="en-US" baseline="0" dirty="0"/>
                        <a:t> 𝓵</a:t>
                      </a:r>
                      <a:r>
                        <a:rPr lang="en-US" baseline="30000" dirty="0"/>
                        <a:t>- </a:t>
                      </a:r>
                      <a:r>
                        <a:rPr lang="en-US" baseline="0" dirty="0"/>
                        <a:t>𝛄  (𝓵 = </a:t>
                      </a:r>
                      <a:r>
                        <a:rPr lang="en-US" b="1" i="1" baseline="0" dirty="0"/>
                        <a:t>e</a:t>
                      </a:r>
                      <a:r>
                        <a:rPr lang="en-US" baseline="0" dirty="0"/>
                        <a:t> or 𝞵)</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1.03 x 10</a:t>
                      </a:r>
                      <a:r>
                        <a:rPr lang="en-US" baseline="30000" dirty="0"/>
                        <a:t>-4</a:t>
                      </a:r>
                      <a:endParaRPr lang="en-US" dirty="0"/>
                    </a:p>
                  </a:txBody>
                  <a:tcPr/>
                </a:tc>
                <a:extLst>
                  <a:ext uri="{0D108BD9-81ED-4DB2-BD59-A6C34878D82A}">
                    <a16:rowId xmlns:a16="http://schemas.microsoft.com/office/drawing/2014/main" val="3789568278"/>
                  </a:ext>
                </a:extLst>
              </a:tr>
              <a:tr h="370840">
                <a:tc>
                  <a:txBody>
                    <a:bodyPr/>
                    <a:lstStyle/>
                    <a:p>
                      <a:r>
                        <a:rPr lang="en-US" baseline="0" dirty="0"/>
                        <a:t>h</a:t>
                      </a:r>
                      <a:r>
                        <a:rPr lang="en-US" baseline="30000" dirty="0"/>
                        <a:t>0</a:t>
                      </a:r>
                      <a:r>
                        <a:rPr lang="en-US" baseline="0" dirty="0"/>
                        <a:t> → 𝞵</a:t>
                      </a:r>
                      <a:r>
                        <a:rPr lang="en-US" baseline="30000" dirty="0"/>
                        <a:t>+</a:t>
                      </a:r>
                      <a:r>
                        <a:rPr lang="en-US" baseline="0" dirty="0"/>
                        <a:t> 𝞵</a:t>
                      </a:r>
                      <a:r>
                        <a:rPr lang="en-US" baseline="30000" dirty="0"/>
                        <a:t>- </a:t>
                      </a:r>
                      <a:endParaRPr lang="en-US" dirty="0"/>
                    </a:p>
                  </a:txBody>
                  <a:tcPr/>
                </a:tc>
                <a:tc>
                  <a:txBody>
                    <a:bodyPr/>
                    <a:lstStyle/>
                    <a:p>
                      <a:r>
                        <a:rPr lang="en-US" dirty="0"/>
                        <a:t>2.18 x 10</a:t>
                      </a:r>
                      <a:r>
                        <a:rPr lang="en-US" baseline="30000" dirty="0"/>
                        <a:t>-4</a:t>
                      </a:r>
                      <a:endParaRPr lang="en-US" dirty="0"/>
                    </a:p>
                  </a:txBody>
                  <a:tcPr/>
                </a:tc>
                <a:extLst>
                  <a:ext uri="{0D108BD9-81ED-4DB2-BD59-A6C34878D82A}">
                    <a16:rowId xmlns:a16="http://schemas.microsoft.com/office/drawing/2014/main" val="3359441977"/>
                  </a:ext>
                </a:extLst>
              </a:tr>
            </a:tbl>
          </a:graphicData>
        </a:graphic>
      </p:graphicFrame>
      <p:sp>
        <p:nvSpPr>
          <p:cNvPr id="4" name="TextBox 3">
            <a:extLst>
              <a:ext uri="{FF2B5EF4-FFF2-40B4-BE49-F238E27FC236}">
                <a16:creationId xmlns:a16="http://schemas.microsoft.com/office/drawing/2014/main" id="{470A5EAB-348C-65EC-3586-92BC7C383CAC}"/>
              </a:ext>
            </a:extLst>
          </p:cNvPr>
          <p:cNvSpPr txBox="1"/>
          <p:nvPr/>
        </p:nvSpPr>
        <p:spPr>
          <a:xfrm>
            <a:off x="533400" y="152400"/>
            <a:ext cx="8382000" cy="584775"/>
          </a:xfrm>
          <a:prstGeom prst="rect">
            <a:avLst/>
          </a:prstGeom>
          <a:noFill/>
        </p:spPr>
        <p:txBody>
          <a:bodyPr wrap="square">
            <a:spAutoFit/>
          </a:bodyPr>
          <a:lstStyle/>
          <a:p>
            <a:r>
              <a:rPr lang="en-US" sz="3200" dirty="0">
                <a:solidFill>
                  <a:srgbClr val="FF0000"/>
                </a:solidFill>
              </a:rPr>
              <a:t>Higgs boson decay channels observed at the LHC</a:t>
            </a:r>
          </a:p>
        </p:txBody>
      </p:sp>
      <p:sp>
        <p:nvSpPr>
          <p:cNvPr id="6" name="TextBox 5">
            <a:extLst>
              <a:ext uri="{FF2B5EF4-FFF2-40B4-BE49-F238E27FC236}">
                <a16:creationId xmlns:a16="http://schemas.microsoft.com/office/drawing/2014/main" id="{2E09F204-A47A-AAA4-90A8-AEF51B579115}"/>
              </a:ext>
            </a:extLst>
          </p:cNvPr>
          <p:cNvSpPr txBox="1"/>
          <p:nvPr/>
        </p:nvSpPr>
        <p:spPr>
          <a:xfrm>
            <a:off x="114300" y="4340595"/>
            <a:ext cx="8915400" cy="338554"/>
          </a:xfrm>
          <a:prstGeom prst="rect">
            <a:avLst/>
          </a:prstGeom>
          <a:noFill/>
        </p:spPr>
        <p:txBody>
          <a:bodyPr wrap="square">
            <a:spAutoFit/>
          </a:bodyPr>
          <a:lstStyle/>
          <a:p>
            <a:r>
              <a:rPr lang="en-US" sz="1600" dirty="0"/>
              <a:t>Taken from </a:t>
            </a:r>
            <a:r>
              <a:rPr lang="en-US" sz="1600" dirty="0">
                <a:hlinkClick r:id="rId2"/>
              </a:rPr>
              <a:t>https://twiki.cern.ch/twiki/bin/view/LHCPhysics/CERNYellowReportPageBR#Branching_Ratios</a:t>
            </a:r>
            <a:endParaRPr lang="en-US" sz="1600" dirty="0"/>
          </a:p>
        </p:txBody>
      </p:sp>
      <p:sp>
        <p:nvSpPr>
          <p:cNvPr id="8" name="TextBox 7">
            <a:extLst>
              <a:ext uri="{FF2B5EF4-FFF2-40B4-BE49-F238E27FC236}">
                <a16:creationId xmlns:a16="http://schemas.microsoft.com/office/drawing/2014/main" id="{1CBA3FE3-DCEA-6AC5-8E89-21B87D1EDA45}"/>
              </a:ext>
            </a:extLst>
          </p:cNvPr>
          <p:cNvSpPr txBox="1"/>
          <p:nvPr/>
        </p:nvSpPr>
        <p:spPr>
          <a:xfrm>
            <a:off x="533400" y="4842718"/>
            <a:ext cx="8343900" cy="1015663"/>
          </a:xfrm>
          <a:prstGeom prst="rect">
            <a:avLst/>
          </a:prstGeom>
          <a:noFill/>
        </p:spPr>
        <p:txBody>
          <a:bodyPr wrap="square">
            <a:spAutoFit/>
          </a:bodyPr>
          <a:lstStyle/>
          <a:p>
            <a:r>
              <a:rPr lang="en-US" sz="2000" u="sng" dirty="0"/>
              <a:t>Remarks</a:t>
            </a:r>
            <a:r>
              <a:rPr lang="en-US" sz="2000" dirty="0"/>
              <a:t>:</a:t>
            </a:r>
          </a:p>
          <a:p>
            <a:pPr marL="342900" indent="-342900">
              <a:buFont typeface="+mj-lt"/>
              <a:buAutoNum type="arabicPeriod"/>
            </a:pPr>
            <a:r>
              <a:rPr lang="en-US" sz="2000" dirty="0"/>
              <a:t>h</a:t>
            </a:r>
            <a:r>
              <a:rPr lang="en-US" sz="2000" baseline="30000" dirty="0"/>
              <a:t>0 </a:t>
            </a:r>
            <a:r>
              <a:rPr lang="en-US" sz="2000" dirty="0"/>
              <a:t>➞ WW</a:t>
            </a:r>
            <a:r>
              <a:rPr lang="en-US" sz="2000" baseline="30000" dirty="0"/>
              <a:t>*</a:t>
            </a:r>
            <a:r>
              <a:rPr lang="en-US" sz="2000" dirty="0"/>
              <a:t> is observed primarily via the 𝓵</a:t>
            </a:r>
            <a:r>
              <a:rPr lang="en-US" sz="2000" baseline="30000" dirty="0"/>
              <a:t>+</a:t>
            </a:r>
            <a:r>
              <a:rPr lang="en-US" sz="2000" dirty="0"/>
              <a:t> 𝝂 𝓵</a:t>
            </a:r>
            <a:r>
              <a:rPr lang="en-US" sz="2000" baseline="30000" dirty="0"/>
              <a:t>- </a:t>
            </a:r>
            <a:r>
              <a:rPr lang="en-US" sz="2000" dirty="0"/>
              <a:t>𝝂  (𝓵 = </a:t>
            </a:r>
            <a:r>
              <a:rPr lang="en-US" sz="2000" b="1" i="1" dirty="0"/>
              <a:t>e</a:t>
            </a:r>
            <a:r>
              <a:rPr lang="en-US" sz="2000" dirty="0"/>
              <a:t> or 𝞵) final state.</a:t>
            </a:r>
          </a:p>
          <a:p>
            <a:pPr marL="342900" indent="-342900">
              <a:buFont typeface="+mj-lt"/>
              <a:buAutoNum type="arabicPeriod"/>
            </a:pPr>
            <a:r>
              <a:rPr lang="en-US" sz="2000" dirty="0"/>
              <a:t>h</a:t>
            </a:r>
            <a:r>
              <a:rPr lang="en-US" sz="2000" baseline="30000" dirty="0"/>
              <a:t>0 </a:t>
            </a:r>
            <a:r>
              <a:rPr lang="en-US" sz="2000" dirty="0"/>
              <a:t>➞ ZZ</a:t>
            </a:r>
            <a:r>
              <a:rPr lang="en-US" sz="2000" baseline="30000" dirty="0"/>
              <a:t>*</a:t>
            </a:r>
            <a:r>
              <a:rPr lang="en-US" sz="2000" dirty="0"/>
              <a:t> is observed primarily via the 𝓵</a:t>
            </a:r>
            <a:r>
              <a:rPr lang="en-US" sz="2000" baseline="30000" dirty="0"/>
              <a:t>+</a:t>
            </a:r>
            <a:r>
              <a:rPr lang="en-US" sz="2000" dirty="0"/>
              <a:t>𝓵</a:t>
            </a:r>
            <a:r>
              <a:rPr lang="en-US" sz="2000" baseline="30000" dirty="0"/>
              <a:t>- </a:t>
            </a:r>
            <a:r>
              <a:rPr lang="en-US" sz="2000" dirty="0"/>
              <a:t>𝓵</a:t>
            </a:r>
            <a:r>
              <a:rPr lang="en-US" sz="2000" baseline="30000" dirty="0"/>
              <a:t>+</a:t>
            </a:r>
            <a:r>
              <a:rPr lang="en-US" sz="2000" dirty="0"/>
              <a:t>𝓵</a:t>
            </a:r>
            <a:r>
              <a:rPr lang="en-US" sz="2000" baseline="30000" dirty="0"/>
              <a:t>-</a:t>
            </a:r>
            <a:r>
              <a:rPr lang="en-US" sz="2000" dirty="0"/>
              <a:t>  (𝓵 = </a:t>
            </a:r>
            <a:r>
              <a:rPr lang="en-US" sz="2000" b="1" i="1" dirty="0"/>
              <a:t>e</a:t>
            </a:r>
            <a:r>
              <a:rPr lang="en-US" sz="2000" dirty="0"/>
              <a:t> or 𝞵) final state.</a:t>
            </a:r>
          </a:p>
        </p:txBody>
      </p:sp>
      <p:sp>
        <p:nvSpPr>
          <p:cNvPr id="10" name="TextBox 9">
            <a:extLst>
              <a:ext uri="{FF2B5EF4-FFF2-40B4-BE49-F238E27FC236}">
                <a16:creationId xmlns:a16="http://schemas.microsoft.com/office/drawing/2014/main" id="{27F54BBF-2433-FAA2-0D5E-D95C8092C9B4}"/>
              </a:ext>
            </a:extLst>
          </p:cNvPr>
          <p:cNvSpPr txBox="1"/>
          <p:nvPr/>
        </p:nvSpPr>
        <p:spPr>
          <a:xfrm>
            <a:off x="609600" y="5947591"/>
            <a:ext cx="7924800" cy="646331"/>
          </a:xfrm>
          <a:prstGeom prst="rect">
            <a:avLst/>
          </a:prstGeom>
          <a:noFill/>
        </p:spPr>
        <p:txBody>
          <a:bodyPr wrap="square">
            <a:spAutoFit/>
          </a:bodyPr>
          <a:lstStyle/>
          <a:p>
            <a:r>
              <a:rPr lang="en-US" dirty="0"/>
              <a:t>In the decays to the </a:t>
            </a:r>
            <a:r>
              <a:rPr lang="en-US" dirty="0" err="1"/>
              <a:t>diboson</a:t>
            </a:r>
            <a:r>
              <a:rPr lang="en-US" dirty="0"/>
              <a:t> final state, kinematics dictates that one of the vector bosons is off-shell (i.e., “virtual”) and is thus indicated by a superscript star.</a:t>
            </a:r>
          </a:p>
        </p:txBody>
      </p:sp>
    </p:spTree>
    <p:extLst>
      <p:ext uri="{BB962C8B-B14F-4D97-AF65-F5344CB8AC3E}">
        <p14:creationId xmlns:p14="http://schemas.microsoft.com/office/powerpoint/2010/main" val="2064164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127" y="381000"/>
            <a:ext cx="3869550" cy="1569660"/>
          </a:xfrm>
          <a:prstGeom prst="rect">
            <a:avLst/>
          </a:prstGeom>
          <a:noFill/>
        </p:spPr>
        <p:txBody>
          <a:bodyPr wrap="square" rtlCol="0">
            <a:spAutoFit/>
          </a:bodyPr>
          <a:lstStyle/>
          <a:p>
            <a:r>
              <a:rPr lang="en-US" sz="2400" u="sng" dirty="0">
                <a:solidFill>
                  <a:srgbClr val="FF0000"/>
                </a:solidFill>
              </a:rPr>
              <a:t>Question</a:t>
            </a:r>
            <a:r>
              <a:rPr lang="en-US" sz="2400" dirty="0">
                <a:solidFill>
                  <a:srgbClr val="FF0000"/>
                </a:solidFill>
              </a:rPr>
              <a:t>: why not search </a:t>
            </a:r>
          </a:p>
          <a:p>
            <a:r>
              <a:rPr lang="en-US" sz="2400" dirty="0">
                <a:solidFill>
                  <a:srgbClr val="FF0000"/>
                </a:solidFill>
              </a:rPr>
              <a:t>inclusively for Higgs bosons that decay  into a pair of </a:t>
            </a:r>
          </a:p>
          <a:p>
            <a:r>
              <a:rPr lang="en-US" sz="2400" dirty="0">
                <a:solidFill>
                  <a:srgbClr val="FF0000"/>
                </a:solidFill>
              </a:rPr>
              <a:t>b-quarks?</a:t>
            </a:r>
          </a:p>
        </p:txBody>
      </p:sp>
      <p:sp>
        <p:nvSpPr>
          <p:cNvPr id="3" name="TextBox 2"/>
          <p:cNvSpPr txBox="1"/>
          <p:nvPr/>
        </p:nvSpPr>
        <p:spPr>
          <a:xfrm>
            <a:off x="233127" y="2117777"/>
            <a:ext cx="3869550" cy="3046988"/>
          </a:xfrm>
          <a:prstGeom prst="rect">
            <a:avLst/>
          </a:prstGeom>
          <a:noFill/>
        </p:spPr>
        <p:txBody>
          <a:bodyPr wrap="square" rtlCol="0">
            <a:spAutoFit/>
          </a:bodyPr>
          <a:lstStyle/>
          <a:p>
            <a:r>
              <a:rPr lang="en-US" sz="2400" u="sng" dirty="0"/>
              <a:t>Answer</a:t>
            </a:r>
            <a:r>
              <a:rPr lang="en-US" sz="2400" dirty="0"/>
              <a:t>: The Standard Model</a:t>
            </a:r>
          </a:p>
          <a:p>
            <a:r>
              <a:rPr lang="en-US" sz="2400" dirty="0"/>
              <a:t>background is overwhelming.</a:t>
            </a:r>
          </a:p>
          <a:p>
            <a:r>
              <a:rPr lang="en-US" sz="2400" dirty="0"/>
              <a:t>There are more than 10⁷ times as many b-quark pairs produced in proton-proton collisions as compared to </a:t>
            </a:r>
          </a:p>
          <a:p>
            <a:r>
              <a:rPr lang="en-US" sz="2400" dirty="0"/>
              <a:t>b-quark pairs that arise from a decaying Higgs boson.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0"/>
            <a:ext cx="4846211" cy="6858000"/>
          </a:xfrm>
          <a:prstGeom prst="rect">
            <a:avLst/>
          </a:prstGeom>
        </p:spPr>
      </p:pic>
      <p:sp>
        <p:nvSpPr>
          <p:cNvPr id="5" name="TextBox 4">
            <a:extLst>
              <a:ext uri="{FF2B5EF4-FFF2-40B4-BE49-F238E27FC236}">
                <a16:creationId xmlns:a16="http://schemas.microsoft.com/office/drawing/2014/main" id="{AC3BE8B6-4594-B644-A83E-0351BF81EFEF}"/>
              </a:ext>
            </a:extLst>
          </p:cNvPr>
          <p:cNvSpPr txBox="1"/>
          <p:nvPr/>
        </p:nvSpPr>
        <p:spPr>
          <a:xfrm>
            <a:off x="233127" y="5288340"/>
            <a:ext cx="4317102" cy="1569660"/>
          </a:xfrm>
          <a:prstGeom prst="rect">
            <a:avLst/>
          </a:prstGeom>
          <a:noFill/>
        </p:spPr>
        <p:txBody>
          <a:bodyPr wrap="square" rtlCol="0">
            <a:spAutoFit/>
          </a:bodyPr>
          <a:lstStyle/>
          <a:p>
            <a:r>
              <a:rPr lang="en-US" sz="2400" dirty="0">
                <a:solidFill>
                  <a:srgbClr val="C00000"/>
                </a:solidFill>
              </a:rPr>
              <a:t>Nevertheless, the observation of </a:t>
            </a:r>
          </a:p>
          <a:p>
            <a:r>
              <a:rPr lang="en-US" sz="2400" dirty="0">
                <a:solidFill>
                  <a:srgbClr val="C00000"/>
                </a:solidFill>
              </a:rPr>
              <a:t>H → bb in the VH channel was confirmed by ATLAS and CMS in 2018!</a:t>
            </a:r>
          </a:p>
        </p:txBody>
      </p:sp>
    </p:spTree>
    <p:extLst>
      <p:ext uri="{BB962C8B-B14F-4D97-AF65-F5344CB8AC3E}">
        <p14:creationId xmlns:p14="http://schemas.microsoft.com/office/powerpoint/2010/main" val="2492035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CAC30-6D4C-79E8-CDC0-B0CD50B2FFF8}"/>
              </a:ext>
            </a:extLst>
          </p:cNvPr>
          <p:cNvPicPr>
            <a:picLocks noChangeAspect="1"/>
          </p:cNvPicPr>
          <p:nvPr/>
        </p:nvPicPr>
        <p:blipFill>
          <a:blip r:embed="rId2"/>
          <a:stretch>
            <a:fillRect/>
          </a:stretch>
        </p:blipFill>
        <p:spPr>
          <a:xfrm>
            <a:off x="-1859" y="914400"/>
            <a:ext cx="9144000" cy="4444646"/>
          </a:xfrm>
          <a:prstGeom prst="rect">
            <a:avLst/>
          </a:prstGeom>
        </p:spPr>
      </p:pic>
      <p:pic>
        <p:nvPicPr>
          <p:cNvPr id="7" name="Picture 6" descr="Text, letter&#10;&#10;Description automatically generated">
            <a:extLst>
              <a:ext uri="{FF2B5EF4-FFF2-40B4-BE49-F238E27FC236}">
                <a16:creationId xmlns:a16="http://schemas.microsoft.com/office/drawing/2014/main" id="{8A75372B-52B5-490C-4F2C-43E211DF9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57" y="5385476"/>
            <a:ext cx="8961984" cy="1301387"/>
          </a:xfrm>
          <a:prstGeom prst="rect">
            <a:avLst/>
          </a:prstGeom>
        </p:spPr>
      </p:pic>
      <p:sp>
        <p:nvSpPr>
          <p:cNvPr id="8" name="TextBox 7">
            <a:extLst>
              <a:ext uri="{FF2B5EF4-FFF2-40B4-BE49-F238E27FC236}">
                <a16:creationId xmlns:a16="http://schemas.microsoft.com/office/drawing/2014/main" id="{3E2AB73C-F812-FBC1-9084-70C2F392EFE3}"/>
              </a:ext>
            </a:extLst>
          </p:cNvPr>
          <p:cNvSpPr txBox="1"/>
          <p:nvPr/>
        </p:nvSpPr>
        <p:spPr>
          <a:xfrm>
            <a:off x="180157" y="391180"/>
            <a:ext cx="8779968" cy="523220"/>
          </a:xfrm>
          <a:prstGeom prst="rect">
            <a:avLst/>
          </a:prstGeom>
          <a:noFill/>
        </p:spPr>
        <p:txBody>
          <a:bodyPr wrap="none" rtlCol="0">
            <a:spAutoFit/>
          </a:bodyPr>
          <a:lstStyle/>
          <a:p>
            <a:r>
              <a:rPr lang="en-US" sz="2800" dirty="0">
                <a:solidFill>
                  <a:srgbClr val="FF0000"/>
                </a:solidFill>
              </a:rPr>
              <a:t>Summary of ATLAS Higgs boson data from Run 2 at the LHC</a:t>
            </a:r>
          </a:p>
        </p:txBody>
      </p:sp>
    </p:spTree>
    <p:extLst>
      <p:ext uri="{BB962C8B-B14F-4D97-AF65-F5344CB8AC3E}">
        <p14:creationId xmlns:p14="http://schemas.microsoft.com/office/powerpoint/2010/main" val="955240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C7FAA-1C85-C545-A280-E4AB1996FD37}"/>
              </a:ext>
            </a:extLst>
          </p:cNvPr>
          <p:cNvSpPr txBox="1"/>
          <p:nvPr/>
        </p:nvSpPr>
        <p:spPr>
          <a:xfrm>
            <a:off x="6690732" y="478446"/>
            <a:ext cx="2462561" cy="5940088"/>
          </a:xfrm>
          <a:prstGeom prst="rect">
            <a:avLst/>
          </a:prstGeom>
          <a:noFill/>
        </p:spPr>
        <p:txBody>
          <a:bodyPr wrap="square" rtlCol="0">
            <a:spAutoFit/>
          </a:bodyPr>
          <a:lstStyle/>
          <a:p>
            <a:r>
              <a:rPr lang="en-US" sz="2000" dirty="0"/>
              <a:t>Reduced Higgs coupling modifiers compared to their corresponding prediction from the Standard Model (SM). The error bars represent 68% CL intervals for the measured parameters. In the lower panel, the ratios of the measured coupling modifiers values to their SM predictions are shown. </a:t>
            </a:r>
          </a:p>
          <a:p>
            <a:r>
              <a:rPr lang="en-US" sz="2000" dirty="0"/>
              <a:t>[Taken from:</a:t>
            </a:r>
          </a:p>
          <a:p>
            <a:r>
              <a:rPr lang="en-US" sz="2000" dirty="0"/>
              <a:t>Nature 607 (2022) 60]</a:t>
            </a:r>
          </a:p>
        </p:txBody>
      </p:sp>
      <p:pic>
        <p:nvPicPr>
          <p:cNvPr id="5" name="Picture 4">
            <a:extLst>
              <a:ext uri="{FF2B5EF4-FFF2-40B4-BE49-F238E27FC236}">
                <a16:creationId xmlns:a16="http://schemas.microsoft.com/office/drawing/2014/main" id="{768248A7-E8B1-9722-87C7-F9038AE07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 y="0"/>
            <a:ext cx="6858000" cy="6858000"/>
          </a:xfrm>
          <a:prstGeom prst="rect">
            <a:avLst/>
          </a:prstGeom>
        </p:spPr>
      </p:pic>
    </p:spTree>
    <p:extLst>
      <p:ext uri="{BB962C8B-B14F-4D97-AF65-F5344CB8AC3E}">
        <p14:creationId xmlns:p14="http://schemas.microsoft.com/office/powerpoint/2010/main" val="1098545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116" y="218182"/>
            <a:ext cx="8633619" cy="1077218"/>
          </a:xfrm>
          <a:prstGeom prst="rect">
            <a:avLst/>
          </a:prstGeom>
          <a:noFill/>
        </p:spPr>
        <p:txBody>
          <a:bodyPr wrap="square" rtlCol="0">
            <a:spAutoFit/>
          </a:bodyPr>
          <a:lstStyle/>
          <a:p>
            <a:r>
              <a:rPr lang="en-US" sz="3200" dirty="0">
                <a:solidFill>
                  <a:srgbClr val="FF0000"/>
                </a:solidFill>
              </a:rPr>
              <a:t>Research program 1: theory and phenomenology of Higgs bosons</a:t>
            </a:r>
          </a:p>
        </p:txBody>
      </p:sp>
      <p:pic>
        <p:nvPicPr>
          <p:cNvPr id="3074" name="Picture 2" descr="C:\temp\peskin2.jpg"/>
          <p:cNvPicPr>
            <a:picLocks noChangeAspect="1" noChangeArrowheads="1"/>
          </p:cNvPicPr>
          <p:nvPr/>
        </p:nvPicPr>
        <p:blipFill>
          <a:blip r:embed="rId3"/>
          <a:srcRect/>
          <a:stretch>
            <a:fillRect/>
          </a:stretch>
        </p:blipFill>
        <p:spPr bwMode="auto">
          <a:xfrm>
            <a:off x="0" y="1447800"/>
            <a:ext cx="4336143" cy="3977056"/>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800" y="3200400"/>
            <a:ext cx="4775200" cy="3581400"/>
          </a:xfrm>
          <a:prstGeom prst="rect">
            <a:avLst/>
          </a:prstGeom>
        </p:spPr>
      </p:pic>
      <p:pic>
        <p:nvPicPr>
          <p:cNvPr id="6" name="Picture 5"/>
          <p:cNvPicPr>
            <a:picLocks noChangeAspect="1"/>
          </p:cNvPicPr>
          <p:nvPr/>
        </p:nvPicPr>
        <p:blipFill>
          <a:blip r:embed="rId5"/>
          <a:stretch>
            <a:fillRect/>
          </a:stretch>
        </p:blipFill>
        <p:spPr>
          <a:xfrm>
            <a:off x="5410200" y="874214"/>
            <a:ext cx="2803392" cy="21629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temp\susyparticles_sm.png"/>
          <p:cNvPicPr>
            <a:picLocks noChangeAspect="1" noChangeArrowheads="1"/>
          </p:cNvPicPr>
          <p:nvPr/>
        </p:nvPicPr>
        <p:blipFill>
          <a:blip r:embed="rId3"/>
          <a:srcRect/>
          <a:stretch>
            <a:fillRect/>
          </a:stretch>
        </p:blipFill>
        <p:spPr bwMode="auto">
          <a:xfrm>
            <a:off x="46286" y="1828800"/>
            <a:ext cx="9051427" cy="4160356"/>
          </a:xfrm>
          <a:prstGeom prst="rect">
            <a:avLst/>
          </a:prstGeom>
          <a:noFill/>
        </p:spPr>
      </p:pic>
      <p:sp>
        <p:nvSpPr>
          <p:cNvPr id="6" name="TextBox 5"/>
          <p:cNvSpPr txBox="1"/>
          <p:nvPr/>
        </p:nvSpPr>
        <p:spPr>
          <a:xfrm>
            <a:off x="458526" y="255049"/>
            <a:ext cx="8579245" cy="1077218"/>
          </a:xfrm>
          <a:prstGeom prst="rect">
            <a:avLst/>
          </a:prstGeom>
          <a:noFill/>
        </p:spPr>
        <p:txBody>
          <a:bodyPr wrap="square" rtlCol="0">
            <a:spAutoFit/>
          </a:bodyPr>
          <a:lstStyle/>
          <a:p>
            <a:r>
              <a:rPr lang="en-US" sz="3200" dirty="0">
                <a:solidFill>
                  <a:srgbClr val="FF0000"/>
                </a:solidFill>
              </a:rPr>
              <a:t>Research program 2: theory and phenomenology of </a:t>
            </a:r>
            <a:r>
              <a:rPr lang="en-US" sz="3200" dirty="0" err="1">
                <a:solidFill>
                  <a:srgbClr val="FF0000"/>
                </a:solidFill>
              </a:rPr>
              <a:t>TeV</a:t>
            </a:r>
            <a:r>
              <a:rPr lang="en-US" sz="3200" dirty="0">
                <a:solidFill>
                  <a:srgbClr val="FF0000"/>
                </a:solidFill>
              </a:rPr>
              <a:t>-scale </a:t>
            </a:r>
            <a:r>
              <a:rPr lang="en-US" sz="3200" dirty="0" err="1">
                <a:solidFill>
                  <a:srgbClr val="FF0000"/>
                </a:solidFill>
              </a:rPr>
              <a:t>supersymmetry</a:t>
            </a:r>
            <a:r>
              <a:rPr lang="en-US" sz="3200" dirty="0">
                <a:solidFill>
                  <a:srgbClr val="FF0000"/>
                </a:solidFill>
              </a:rPr>
              <a:t> (SUSY)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32657"/>
            <a:ext cx="9067800" cy="954107"/>
          </a:xfrm>
          <a:prstGeom prst="rect">
            <a:avLst/>
          </a:prstGeom>
          <a:noFill/>
        </p:spPr>
        <p:txBody>
          <a:bodyPr wrap="square" rtlCol="0">
            <a:spAutoFit/>
          </a:bodyPr>
          <a:lstStyle/>
          <a:p>
            <a:r>
              <a:rPr lang="en-US" sz="2800" dirty="0">
                <a:solidFill>
                  <a:srgbClr val="C00000"/>
                </a:solidFill>
              </a:rPr>
              <a:t>As members of the Particle Data Group, B.C. </a:t>
            </a:r>
            <a:r>
              <a:rPr lang="en-US" sz="2800" dirty="0" err="1">
                <a:solidFill>
                  <a:srgbClr val="C00000"/>
                </a:solidFill>
              </a:rPr>
              <a:t>Allanach</a:t>
            </a:r>
            <a:r>
              <a:rPr lang="en-US" sz="2800" dirty="0">
                <a:solidFill>
                  <a:srgbClr val="C00000"/>
                </a:solidFill>
              </a:rPr>
              <a:t> and I are co-authors of the biennial Supersymmetry Theory review.  </a:t>
            </a:r>
          </a:p>
        </p:txBody>
      </p:sp>
      <p:pic>
        <p:nvPicPr>
          <p:cNvPr id="6" name="Picture 5" descr="A paper with text and numbers&#10;&#10;AI-generated content may be incorrect.">
            <a:extLst>
              <a:ext uri="{FF2B5EF4-FFF2-40B4-BE49-F238E27FC236}">
                <a16:creationId xmlns:a16="http://schemas.microsoft.com/office/drawing/2014/main" id="{5963CDE2-1F0E-FAA0-0F3C-9F0CDAD5B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546" y="996801"/>
            <a:ext cx="4880963" cy="5548965"/>
          </a:xfrm>
          <a:prstGeom prst="rect">
            <a:avLst/>
          </a:prstGeom>
        </p:spPr>
      </p:pic>
      <p:pic>
        <p:nvPicPr>
          <p:cNvPr id="8" name="Picture 7" descr="A blue cover with white text&#10;&#10;AI-generated content may be incorrect.">
            <a:extLst>
              <a:ext uri="{FF2B5EF4-FFF2-40B4-BE49-F238E27FC236}">
                <a16:creationId xmlns:a16="http://schemas.microsoft.com/office/drawing/2014/main" id="{D063324D-92C1-A116-B828-1B7568E52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13859" y="1680966"/>
            <a:ext cx="5866807" cy="4400106"/>
          </a:xfrm>
          <a:prstGeom prst="rect">
            <a:avLst/>
          </a:prstGeom>
        </p:spPr>
      </p:pic>
      <p:sp>
        <p:nvSpPr>
          <p:cNvPr id="2" name="TextBox 1">
            <a:extLst>
              <a:ext uri="{FF2B5EF4-FFF2-40B4-BE49-F238E27FC236}">
                <a16:creationId xmlns:a16="http://schemas.microsoft.com/office/drawing/2014/main" id="{724AA265-3910-ACCC-1D3F-A6C101558C04}"/>
              </a:ext>
            </a:extLst>
          </p:cNvPr>
          <p:cNvSpPr txBox="1"/>
          <p:nvPr/>
        </p:nvSpPr>
        <p:spPr>
          <a:xfrm>
            <a:off x="4610100" y="6495429"/>
            <a:ext cx="4381520" cy="369332"/>
          </a:xfrm>
          <a:prstGeom prst="rect">
            <a:avLst/>
          </a:prstGeom>
          <a:noFill/>
        </p:spPr>
        <p:txBody>
          <a:bodyPr wrap="none" rtlCol="0">
            <a:spAutoFit/>
          </a:bodyPr>
          <a:lstStyle/>
          <a:p>
            <a:r>
              <a:rPr lang="en-US" dirty="0"/>
              <a:t>2025 update available at https://</a:t>
            </a:r>
            <a:r>
              <a:rPr lang="en-US" dirty="0" err="1"/>
              <a:t>pdg.lbl.gov</a:t>
            </a:r>
            <a:r>
              <a:rPr lang="en-US" dirty="0"/>
              <a:t>/</a:t>
            </a:r>
          </a:p>
        </p:txBody>
      </p:sp>
    </p:spTree>
    <p:extLst>
      <p:ext uri="{BB962C8B-B14F-4D97-AF65-F5344CB8AC3E}">
        <p14:creationId xmlns:p14="http://schemas.microsoft.com/office/powerpoint/2010/main" val="1652110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8A3BA-63C8-A071-D915-0AD9F08E9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5" y="914400"/>
            <a:ext cx="9111239" cy="5812099"/>
          </a:xfrm>
          <a:prstGeom prst="rect">
            <a:avLst/>
          </a:prstGeom>
        </p:spPr>
      </p:pic>
      <p:sp>
        <p:nvSpPr>
          <p:cNvPr id="4" name="TextBox 3">
            <a:extLst>
              <a:ext uri="{FF2B5EF4-FFF2-40B4-BE49-F238E27FC236}">
                <a16:creationId xmlns:a16="http://schemas.microsoft.com/office/drawing/2014/main" id="{DE6B4E69-A84C-A4D2-E13E-E50E6737DD79}"/>
              </a:ext>
            </a:extLst>
          </p:cNvPr>
          <p:cNvSpPr txBox="1"/>
          <p:nvPr/>
        </p:nvSpPr>
        <p:spPr>
          <a:xfrm>
            <a:off x="457200" y="228600"/>
            <a:ext cx="7276031" cy="461665"/>
          </a:xfrm>
          <a:prstGeom prst="rect">
            <a:avLst/>
          </a:prstGeom>
          <a:noFill/>
        </p:spPr>
        <p:txBody>
          <a:bodyPr wrap="none" rtlCol="0">
            <a:spAutoFit/>
          </a:bodyPr>
          <a:lstStyle/>
          <a:p>
            <a:r>
              <a:rPr lang="en-US" sz="2400" dirty="0">
                <a:solidFill>
                  <a:srgbClr val="FF0000"/>
                </a:solidFill>
              </a:rPr>
              <a:t>Published by Cambridge University Press on June 7, 2023</a:t>
            </a:r>
          </a:p>
        </p:txBody>
      </p:sp>
    </p:spTree>
    <p:extLst>
      <p:ext uri="{BB962C8B-B14F-4D97-AF65-F5344CB8AC3E}">
        <p14:creationId xmlns:p14="http://schemas.microsoft.com/office/powerpoint/2010/main" val="2883227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ook in front of a lake&#10;&#10;Description automatically generated">
            <a:extLst>
              <a:ext uri="{FF2B5EF4-FFF2-40B4-BE49-F238E27FC236}">
                <a16:creationId xmlns:a16="http://schemas.microsoft.com/office/drawing/2014/main" id="{D42CDBC5-10DF-296C-E177-0E1D42086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3" y="0"/>
            <a:ext cx="9008953" cy="6858000"/>
          </a:xfrm>
          <a:prstGeom prst="rect">
            <a:avLst/>
          </a:prstGeom>
        </p:spPr>
      </p:pic>
    </p:spTree>
    <p:extLst>
      <p:ext uri="{BB962C8B-B14F-4D97-AF65-F5344CB8AC3E}">
        <p14:creationId xmlns:p14="http://schemas.microsoft.com/office/powerpoint/2010/main" val="3978707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85800"/>
            <a:ext cx="7620000" cy="584775"/>
          </a:xfrm>
          <a:prstGeom prst="rect">
            <a:avLst/>
          </a:prstGeom>
          <a:noFill/>
        </p:spPr>
        <p:txBody>
          <a:bodyPr wrap="square" rtlCol="0">
            <a:spAutoFit/>
          </a:bodyPr>
          <a:lstStyle/>
          <a:p>
            <a:r>
              <a:rPr lang="en-US" sz="3200" dirty="0"/>
              <a:t>The Standard Model (SM) of Particle Physics </a:t>
            </a:r>
          </a:p>
        </p:txBody>
      </p:sp>
      <p:sp>
        <p:nvSpPr>
          <p:cNvPr id="4" name="TextBox 3"/>
          <p:cNvSpPr txBox="1"/>
          <p:nvPr/>
        </p:nvSpPr>
        <p:spPr>
          <a:xfrm>
            <a:off x="4800600" y="2057400"/>
            <a:ext cx="3810000" cy="1631216"/>
          </a:xfrm>
          <a:prstGeom prst="rect">
            <a:avLst/>
          </a:prstGeom>
          <a:noFill/>
        </p:spPr>
        <p:txBody>
          <a:bodyPr wrap="square" rtlCol="0">
            <a:spAutoFit/>
          </a:bodyPr>
          <a:lstStyle/>
          <a:p>
            <a:r>
              <a:rPr lang="en-US" sz="2000" dirty="0"/>
              <a:t>The elementary particles consists of three generations of spin-1/2 quarks and leptons, the gauge bosons of SU(3)</a:t>
            </a:r>
            <a:r>
              <a:rPr lang="en-US" sz="2000" dirty="0" err="1"/>
              <a:t>xSU</a:t>
            </a:r>
            <a:r>
              <a:rPr lang="en-US" sz="2000" dirty="0"/>
              <a:t>(2)</a:t>
            </a:r>
            <a:r>
              <a:rPr lang="en-US" sz="2000" dirty="0" err="1"/>
              <a:t>xU</a:t>
            </a:r>
            <a:r>
              <a:rPr lang="en-US" sz="2000" dirty="0"/>
              <a:t>(1), and </a:t>
            </a:r>
          </a:p>
          <a:p>
            <a:r>
              <a:rPr lang="en-US" sz="2000" dirty="0"/>
              <a:t>the Higgs boson. </a:t>
            </a:r>
          </a:p>
        </p:txBody>
      </p:sp>
      <p:sp>
        <p:nvSpPr>
          <p:cNvPr id="5" name="TextBox 4"/>
          <p:cNvSpPr txBox="1"/>
          <p:nvPr/>
        </p:nvSpPr>
        <p:spPr>
          <a:xfrm>
            <a:off x="4800600" y="4046722"/>
            <a:ext cx="4156892" cy="1631216"/>
          </a:xfrm>
          <a:prstGeom prst="rect">
            <a:avLst/>
          </a:prstGeom>
          <a:noFill/>
        </p:spPr>
        <p:txBody>
          <a:bodyPr wrap="square" rtlCol="0">
            <a:spAutoFit/>
          </a:bodyPr>
          <a:lstStyle/>
          <a:p>
            <a:r>
              <a:rPr lang="en-US" sz="2000" dirty="0"/>
              <a:t>Technically, massive neutrinos </a:t>
            </a:r>
          </a:p>
          <a:p>
            <a:r>
              <a:rPr lang="en-US" sz="2000" dirty="0"/>
              <a:t>require an extension of the Standard</a:t>
            </a:r>
          </a:p>
          <a:p>
            <a:r>
              <a:rPr lang="en-US" sz="2000" dirty="0"/>
              <a:t>Model, but most likely the relevant</a:t>
            </a:r>
          </a:p>
          <a:p>
            <a:r>
              <a:rPr lang="en-US" sz="2000" dirty="0"/>
              <a:t>scale of the new physics lies way</a:t>
            </a:r>
          </a:p>
          <a:p>
            <a:r>
              <a:rPr lang="en-US" sz="2000" dirty="0"/>
              <a:t>beyond the </a:t>
            </a:r>
            <a:r>
              <a:rPr lang="en-US" sz="2000" dirty="0" err="1"/>
              <a:t>terascale</a:t>
            </a:r>
            <a:r>
              <a:rPr lang="en-US" sz="2000" dirty="0"/>
              <a:t>.  </a:t>
            </a:r>
          </a:p>
        </p:txBody>
      </p:sp>
      <p:pic>
        <p:nvPicPr>
          <p:cNvPr id="1026" name="Picture 2" descr="C:\Users\Howard Haber\Documents\courses\ph205\Elem_particle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25595"/>
            <a:ext cx="4092261" cy="365234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10600" cy="1143000"/>
          </a:xfrm>
        </p:spPr>
        <p:txBody>
          <a:bodyPr>
            <a:normAutofit/>
          </a:bodyPr>
          <a:lstStyle/>
          <a:p>
            <a:r>
              <a:rPr lang="en-US" sz="3200" dirty="0">
                <a:solidFill>
                  <a:srgbClr val="FF0000"/>
                </a:solidFill>
              </a:rPr>
              <a:t>Research program 3: explorations of the </a:t>
            </a:r>
            <a:r>
              <a:rPr lang="en-US" sz="3200" dirty="0" err="1">
                <a:solidFill>
                  <a:srgbClr val="FF0000"/>
                </a:solidFill>
              </a:rPr>
              <a:t>Terascale</a:t>
            </a:r>
            <a:br>
              <a:rPr lang="en-US" sz="3200" dirty="0">
                <a:solidFill>
                  <a:srgbClr val="FF0000"/>
                </a:solidFill>
              </a:rPr>
            </a:br>
            <a:r>
              <a:rPr lang="en-US" sz="3200" dirty="0">
                <a:solidFill>
                  <a:srgbClr val="FF0000"/>
                </a:solidFill>
              </a:rPr>
              <a:t>at the LHC and at future colliders</a:t>
            </a:r>
          </a:p>
        </p:txBody>
      </p:sp>
      <p:sp>
        <p:nvSpPr>
          <p:cNvPr id="3" name="Content Placeholder 2"/>
          <p:cNvSpPr>
            <a:spLocks noGrp="1"/>
          </p:cNvSpPr>
          <p:nvPr>
            <p:ph idx="1"/>
          </p:nvPr>
        </p:nvSpPr>
        <p:spPr>
          <a:xfrm>
            <a:off x="190500" y="1600200"/>
            <a:ext cx="8763000" cy="4876800"/>
          </a:xfrm>
        </p:spPr>
        <p:txBody>
          <a:bodyPr>
            <a:normAutofit fontScale="92500"/>
          </a:bodyPr>
          <a:lstStyle/>
          <a:p>
            <a:r>
              <a:rPr lang="en-US" dirty="0"/>
              <a:t>Studies of non-minimal Higgs sectors</a:t>
            </a:r>
          </a:p>
          <a:p>
            <a:r>
              <a:rPr lang="en-US" dirty="0"/>
              <a:t>Precision measurements of new physics observables</a:t>
            </a:r>
          </a:p>
          <a:p>
            <a:r>
              <a:rPr lang="en-US" dirty="0"/>
              <a:t>Distinguishing among different theoretical interpretations of new physics signals </a:t>
            </a:r>
          </a:p>
          <a:p>
            <a:r>
              <a:rPr lang="en-US" dirty="0"/>
              <a:t>Using a future lepton collider as a precision Higgs factory</a:t>
            </a:r>
          </a:p>
          <a:p>
            <a:r>
              <a:rPr lang="en-US" dirty="0" err="1"/>
              <a:t>Terascale</a:t>
            </a:r>
            <a:r>
              <a:rPr lang="en-US" dirty="0"/>
              <a:t> footprints of lepton-number-violation</a:t>
            </a:r>
          </a:p>
          <a:p>
            <a:r>
              <a:rPr lang="en-US" dirty="0"/>
              <a:t>New sources for CP-violation (Higgs and/or SUSY mediated)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669" y="671691"/>
            <a:ext cx="8893775" cy="6186309"/>
          </a:xfrm>
          <a:prstGeom prst="rect">
            <a:avLst/>
          </a:prstGeom>
          <a:noFill/>
        </p:spPr>
        <p:txBody>
          <a:bodyPr wrap="square" rtlCol="0">
            <a:spAutoFit/>
          </a:bodyPr>
          <a:lstStyle/>
          <a:p>
            <a:r>
              <a:rPr lang="en-US" b="1" dirty="0">
                <a:hlinkClick r:id="rId2"/>
              </a:rPr>
              <a:t>Supersymmetry, Part I (Theory)--2025 update</a:t>
            </a:r>
            <a:endParaRPr lang="en-US" b="1" dirty="0">
              <a:hlinkClick r:id="rId3"/>
            </a:endParaRPr>
          </a:p>
          <a:p>
            <a:r>
              <a:rPr lang="en-US" dirty="0"/>
              <a:t>B. Allanach and H.E. Haber, </a:t>
            </a:r>
            <a:r>
              <a:rPr lang="en-US" b="1" dirty="0">
                <a:hlinkClick r:id="rId4"/>
              </a:rPr>
              <a:t>arXiv:2401.03827v3</a:t>
            </a:r>
            <a:r>
              <a:rPr lang="en-US" b="1" dirty="0"/>
              <a:t> [hep-</a:t>
            </a:r>
            <a:r>
              <a:rPr lang="en-US" b="1" dirty="0" err="1"/>
              <a:t>ph</a:t>
            </a:r>
            <a:r>
              <a:rPr lang="en-US" b="1" dirty="0"/>
              <a:t>] </a:t>
            </a:r>
            <a:endParaRPr lang="en-US" dirty="0"/>
          </a:p>
          <a:p>
            <a:endParaRPr lang="en-US" b="1" dirty="0">
              <a:hlinkClick r:id="rId3"/>
            </a:endParaRPr>
          </a:p>
          <a:p>
            <a:r>
              <a:rPr lang="en-US" b="1" dirty="0">
                <a:hlinkClick r:id="rId5"/>
              </a:rPr>
              <a:t>Correlating Resonant Di-Higgs and Tri-Higgs Production to H → VV in the 2HDM</a:t>
            </a:r>
            <a:endParaRPr lang="en-US" b="1" dirty="0"/>
          </a:p>
          <a:p>
            <a:r>
              <a:rPr lang="en-US" dirty="0"/>
              <a:t>G. Coloretti, A. </a:t>
            </a:r>
            <a:r>
              <a:rPr lang="en-US" dirty="0" err="1"/>
              <a:t>Crivellin</a:t>
            </a:r>
            <a:r>
              <a:rPr lang="en-US" dirty="0"/>
              <a:t>, and H.E. Haber, </a:t>
            </a:r>
            <a:r>
              <a:rPr lang="en-US" b="1" dirty="0">
                <a:hlinkClick r:id="rId6"/>
              </a:rPr>
              <a:t>arXiv:2512.24868</a:t>
            </a:r>
            <a:r>
              <a:rPr lang="en-US" b="1" dirty="0"/>
              <a:t> [hep-</a:t>
            </a:r>
            <a:r>
              <a:rPr lang="en-US" b="1" dirty="0" err="1"/>
              <a:t>ph</a:t>
            </a:r>
            <a:r>
              <a:rPr lang="en-US" b="1" dirty="0"/>
              <a:t>].</a:t>
            </a:r>
            <a:endParaRPr lang="en-US" b="1" dirty="0">
              <a:hlinkClick r:id="rId3"/>
            </a:endParaRPr>
          </a:p>
          <a:p>
            <a:endParaRPr lang="en-US" b="1" dirty="0">
              <a:hlinkClick r:id="rId3"/>
            </a:endParaRPr>
          </a:p>
          <a:p>
            <a:r>
              <a:rPr lang="en-US" b="1" dirty="0">
                <a:hlinkClick r:id="rId7"/>
              </a:rPr>
              <a:t>Extending the symmetries of the generalized CP-symmetric 2HDM scalar potential to the Yukawa sector</a:t>
            </a:r>
            <a:r>
              <a:rPr lang="en-US" b="1" dirty="0"/>
              <a:t> </a:t>
            </a:r>
          </a:p>
          <a:p>
            <a:r>
              <a:rPr lang="en-US" dirty="0"/>
              <a:t>S. </a:t>
            </a:r>
            <a:r>
              <a:rPr lang="en-US" dirty="0" err="1"/>
              <a:t>Carrolo</a:t>
            </a:r>
            <a:r>
              <a:rPr lang="en-US" dirty="0"/>
              <a:t>, H.E. Haber, L. Lourenco and J.P. Silva, Phys. Rev. D </a:t>
            </a:r>
            <a:r>
              <a:rPr lang="en-US" b="1" dirty="0"/>
              <a:t>112</a:t>
            </a:r>
            <a:r>
              <a:rPr lang="en-US" dirty="0"/>
              <a:t>, 035024 (2025).</a:t>
            </a:r>
          </a:p>
          <a:p>
            <a:endParaRPr lang="en-US" b="1" dirty="0">
              <a:hlinkClick r:id="rId3"/>
            </a:endParaRPr>
          </a:p>
          <a:p>
            <a:r>
              <a:rPr lang="en-US" b="1" dirty="0">
                <a:hlinkClick r:id="rId3"/>
              </a:rPr>
              <a:t>RG-stable parameter relations of a scalar field theory in absence of a symmetry</a:t>
            </a:r>
            <a:endParaRPr lang="en-US" b="1" dirty="0">
              <a:hlinkClick r:id="rId8"/>
            </a:endParaRPr>
          </a:p>
          <a:p>
            <a:r>
              <a:rPr lang="en-US" dirty="0"/>
              <a:t>H.E. Haber, and P. Ferreira, Eur. Phys. J. C </a:t>
            </a:r>
            <a:r>
              <a:rPr lang="en-US" b="1" dirty="0"/>
              <a:t>85</a:t>
            </a:r>
            <a:r>
              <a:rPr lang="en-US" dirty="0"/>
              <a:t>, 541 (2025) [Erratum: </a:t>
            </a:r>
            <a:r>
              <a:rPr lang="en-US" b="1" dirty="0"/>
              <a:t>85</a:t>
            </a:r>
            <a:r>
              <a:rPr lang="en-US" dirty="0"/>
              <a:t>, 867 (2025)].</a:t>
            </a:r>
          </a:p>
          <a:p>
            <a:endParaRPr lang="en-US" dirty="0">
              <a:hlinkClick r:id="rId8"/>
            </a:endParaRPr>
          </a:p>
          <a:p>
            <a:r>
              <a:rPr lang="en-US" b="1" dirty="0">
                <a:hlinkClick r:id="rId9"/>
              </a:rPr>
              <a:t>Correlating A→</a:t>
            </a:r>
            <a:r>
              <a:rPr lang="el-GR" b="1" dirty="0">
                <a:hlinkClick r:id="rId9"/>
              </a:rPr>
              <a:t>γγ </a:t>
            </a:r>
            <a:r>
              <a:rPr lang="en-US" b="1" dirty="0">
                <a:hlinkClick r:id="rId9"/>
              </a:rPr>
              <a:t>with EDMs in the 2HDM in light of the diphoton excesses at 95 GeV and 152 GeV</a:t>
            </a:r>
            <a:endParaRPr lang="en-US" b="1" dirty="0">
              <a:hlinkClick r:id="rId8"/>
            </a:endParaRPr>
          </a:p>
          <a:p>
            <a:r>
              <a:rPr lang="en-US" dirty="0"/>
              <a:t>S. Banik, G. Coloretti, A. </a:t>
            </a:r>
            <a:r>
              <a:rPr lang="en-US" dirty="0" err="1"/>
              <a:t>Crivellin</a:t>
            </a:r>
            <a:r>
              <a:rPr lang="en-US" dirty="0"/>
              <a:t>, and H.E. Haber, Phys. Rev. D </a:t>
            </a:r>
            <a:r>
              <a:rPr lang="en-US" b="1" dirty="0"/>
              <a:t>111</a:t>
            </a:r>
            <a:r>
              <a:rPr lang="en-US" dirty="0"/>
              <a:t>, 075021 (2025).</a:t>
            </a:r>
          </a:p>
          <a:p>
            <a:endParaRPr lang="en-US" dirty="0">
              <a:hlinkClick r:id="rId8"/>
            </a:endParaRPr>
          </a:p>
          <a:p>
            <a:r>
              <a:rPr lang="en-US" b="1" dirty="0">
                <a:hlinkClick r:id="rId10"/>
              </a:rPr>
              <a:t>Explicit form for the most general Lorentz transformation revisited</a:t>
            </a:r>
            <a:endParaRPr lang="en-US" b="1" dirty="0">
              <a:hlinkClick r:id="rId8"/>
            </a:endParaRPr>
          </a:p>
          <a:p>
            <a:r>
              <a:rPr lang="en-US" dirty="0"/>
              <a:t>H.E. Haber, Symmetry 2024, 16, 1155.</a:t>
            </a:r>
            <a:endParaRPr lang="en-US" b="1" dirty="0">
              <a:hlinkClick r:id="rId8"/>
            </a:endParaRPr>
          </a:p>
          <a:p>
            <a:endParaRPr lang="en-US" b="1" dirty="0">
              <a:hlinkClick r:id="rId8"/>
            </a:endParaRPr>
          </a:p>
          <a:p>
            <a:r>
              <a:rPr lang="en-US" b="1" dirty="0">
                <a:hlinkClick r:id="rId8"/>
              </a:rPr>
              <a:t>Classes of complete dark photon models constrained by Z-Physics</a:t>
            </a:r>
            <a:endParaRPr lang="en-US" b="1" dirty="0">
              <a:hlinkClick r:id="rId11"/>
            </a:endParaRPr>
          </a:p>
          <a:p>
            <a:r>
              <a:rPr lang="en-US" dirty="0"/>
              <a:t>M. Bento, H.E. Haber, and J.P. Silva, Phys. Lett. B </a:t>
            </a:r>
            <a:r>
              <a:rPr lang="en-US" b="1" dirty="0"/>
              <a:t>850</a:t>
            </a:r>
            <a:r>
              <a:rPr lang="en-US" dirty="0"/>
              <a:t>, 138501 (2024).</a:t>
            </a:r>
          </a:p>
        </p:txBody>
      </p:sp>
      <p:sp>
        <p:nvSpPr>
          <p:cNvPr id="3" name="TextBox 2"/>
          <p:cNvSpPr txBox="1"/>
          <p:nvPr/>
        </p:nvSpPr>
        <p:spPr>
          <a:xfrm>
            <a:off x="2667000" y="76200"/>
            <a:ext cx="3474990" cy="461665"/>
          </a:xfrm>
          <a:prstGeom prst="rect">
            <a:avLst/>
          </a:prstGeom>
          <a:noFill/>
        </p:spPr>
        <p:txBody>
          <a:bodyPr wrap="none" rtlCol="0">
            <a:spAutoFit/>
          </a:bodyPr>
          <a:lstStyle/>
          <a:p>
            <a:r>
              <a:rPr lang="en-US" sz="2400" u="sng" dirty="0"/>
              <a:t>Publications (2024—2026)</a:t>
            </a:r>
          </a:p>
        </p:txBody>
      </p:sp>
    </p:spTree>
    <p:extLst>
      <p:ext uri="{BB962C8B-B14F-4D97-AF65-F5344CB8AC3E}">
        <p14:creationId xmlns:p14="http://schemas.microsoft.com/office/powerpoint/2010/main" val="1329058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DA4B7-EBD4-B871-1FC2-C87FF9897A94}"/>
              </a:ext>
            </a:extLst>
          </p:cNvPr>
          <p:cNvSpPr txBox="1"/>
          <p:nvPr/>
        </p:nvSpPr>
        <p:spPr>
          <a:xfrm>
            <a:off x="381000" y="304800"/>
            <a:ext cx="8517140" cy="523220"/>
          </a:xfrm>
          <a:prstGeom prst="rect">
            <a:avLst/>
          </a:prstGeom>
          <a:noFill/>
        </p:spPr>
        <p:txBody>
          <a:bodyPr wrap="none" rtlCol="0">
            <a:spAutoFit/>
          </a:bodyPr>
          <a:lstStyle/>
          <a:p>
            <a:r>
              <a:rPr lang="en-US" sz="2800" dirty="0">
                <a:solidFill>
                  <a:srgbClr val="FF0000"/>
                </a:solidFill>
              </a:rPr>
              <a:t>Major thrusts in phenomenological particle physics today</a:t>
            </a:r>
          </a:p>
        </p:txBody>
      </p:sp>
      <p:sp>
        <p:nvSpPr>
          <p:cNvPr id="3" name="TextBox 2">
            <a:extLst>
              <a:ext uri="{FF2B5EF4-FFF2-40B4-BE49-F238E27FC236}">
                <a16:creationId xmlns:a16="http://schemas.microsoft.com/office/drawing/2014/main" id="{66DC4F6B-BA22-B062-884E-0A81A402FAD1}"/>
              </a:ext>
            </a:extLst>
          </p:cNvPr>
          <p:cNvSpPr txBox="1"/>
          <p:nvPr/>
        </p:nvSpPr>
        <p:spPr>
          <a:xfrm>
            <a:off x="1676400" y="927556"/>
            <a:ext cx="5273816" cy="830997"/>
          </a:xfrm>
          <a:prstGeom prst="rect">
            <a:avLst/>
          </a:prstGeom>
          <a:noFill/>
        </p:spPr>
        <p:txBody>
          <a:bodyPr wrap="none" rtlCol="0">
            <a:spAutoFit/>
          </a:bodyPr>
          <a:lstStyle/>
          <a:p>
            <a:pPr marL="285750" indent="-285750">
              <a:buFont typeface="Wingdings" pitchFamily="2" charset="2"/>
              <a:buChar char="Ø"/>
            </a:pPr>
            <a:r>
              <a:rPr lang="en-US" sz="2400" dirty="0">
                <a:solidFill>
                  <a:srgbClr val="7030A0"/>
                </a:solidFill>
              </a:rPr>
              <a:t>What lies beyond the Standard Model </a:t>
            </a:r>
          </a:p>
          <a:p>
            <a:r>
              <a:rPr lang="en-US" sz="2400" dirty="0">
                <a:solidFill>
                  <a:srgbClr val="7030A0"/>
                </a:solidFill>
              </a:rPr>
              <a:t>     and why haven’t we seen it yet?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83DB0C-BDE1-5B5C-72C8-7E393EFB1DD3}"/>
                  </a:ext>
                </a:extLst>
              </p:cNvPr>
              <p:cNvSpPr txBox="1"/>
              <p:nvPr/>
            </p:nvSpPr>
            <p:spPr>
              <a:xfrm>
                <a:off x="448570" y="1981200"/>
                <a:ext cx="8449570" cy="4647426"/>
              </a:xfrm>
              <a:prstGeom prst="rect">
                <a:avLst/>
              </a:prstGeom>
              <a:noFill/>
            </p:spPr>
            <p:txBody>
              <a:bodyPr wrap="square" rtlCol="0">
                <a:spAutoFit/>
              </a:bodyPr>
              <a:lstStyle/>
              <a:p>
                <a:pPr marL="285750" indent="-285750">
                  <a:buFont typeface="Wingdings" pitchFamily="2" charset="2"/>
                  <a:buChar char="§"/>
                </a:pPr>
                <a:r>
                  <a:rPr lang="en-US" sz="2000" dirty="0"/>
                  <a:t>New physics beyond the Standard Model (BSM) may be associated with a new heavy mass scale of order a few </a:t>
                </a:r>
                <a:r>
                  <a:rPr lang="en-US" sz="2000" dirty="0" err="1"/>
                  <a:t>TeV</a:t>
                </a:r>
                <a:r>
                  <a:rPr lang="en-US" sz="2000" dirty="0"/>
                  <a:t> or larger.   If accessible at the LHC, not enough events have been produced yet (more luminosity needed).  If the LHC is not energetic enough, one would need a higher energy collider facility.</a:t>
                </a:r>
              </a:p>
              <a:p>
                <a:pPr marL="285750" indent="-285750">
                  <a:buFont typeface="Wingdings" pitchFamily="2" charset="2"/>
                  <a:buChar char="§"/>
                </a:pPr>
                <a:endParaRPr lang="en-US" dirty="0"/>
              </a:p>
              <a:p>
                <a:pPr marL="285750" indent="-285750">
                  <a:buFont typeface="Wingdings" pitchFamily="2" charset="2"/>
                  <a:buChar char="§"/>
                </a:pPr>
                <a:r>
                  <a:rPr lang="en-US" sz="2000" dirty="0"/>
                  <a:t>New BSM physics may be very weakly coupled to the Standard Model (SM).  It could consist of completely new sectors of particles (e.g., the dark sector).  The origin of dark matter could reside here.  Many possibilities exist, so it is difficult to guess where the breakthrough will occur.   </a:t>
                </a:r>
              </a:p>
              <a:p>
                <a:pPr marL="285750" indent="-285750">
                  <a:buFont typeface="Wingdings" pitchFamily="2" charset="2"/>
                  <a:buChar char="§"/>
                </a:pPr>
                <a:endParaRPr lang="en-US" dirty="0"/>
              </a:p>
              <a:p>
                <a:pPr marL="285750" indent="-285750">
                  <a:buFont typeface="Wingdings" pitchFamily="2" charset="2"/>
                  <a:buChar char="§"/>
                </a:pPr>
                <a:r>
                  <a:rPr lang="en-US" sz="2000" dirty="0"/>
                  <a:t>If new BSM physics is completely neutral with respect to the SM, then it can only communicate with the SM via “portals” that consist of products of SM fields that have no net SM (color, weak or EM) charge.  </a:t>
                </a:r>
              </a:p>
              <a:p>
                <a:r>
                  <a:rPr lang="en-US" sz="2000" dirty="0"/>
                  <a:t>     </a:t>
                </a:r>
                <a:r>
                  <a:rPr lang="en-US" sz="2000" u="sng" dirty="0">
                    <a:solidFill>
                      <a:srgbClr val="FF0000"/>
                    </a:solidFill>
                  </a:rPr>
                  <a:t>Examples:</a:t>
                </a:r>
                <a:r>
                  <a:rPr lang="en-US" sz="2000" dirty="0"/>
                  <a:t>  the Higgs portal H†H; the neutrino portal H†LN (N could be </a:t>
                </a:r>
                <a:r>
                  <a:rPr lang="en-US" sz="2000"/>
                  <a:t>a new </a:t>
                </a:r>
                <a:endParaRPr lang="en-US" sz="2000" dirty="0"/>
              </a:p>
              <a:p>
                <a:r>
                  <a:rPr lang="en-US" sz="2000" dirty="0"/>
                  <a:t>     sterile neutrino); or photon mixing F</a:t>
                </a:r>
                <a14:m>
                  <m:oMath xmlns:m="http://schemas.openxmlformats.org/officeDocument/2006/math">
                    <m:r>
                      <m:rPr>
                        <m:sty m:val="p"/>
                      </m:rPr>
                      <a:rPr lang="en-US" sz="2000" i="0" baseline="-25000" smtClean="0">
                        <a:latin typeface="Cambria Math" panose="02040503050406030204" pitchFamily="18" charset="0"/>
                        <a:ea typeface="Cambria Math" panose="02040503050406030204" pitchFamily="18" charset="0"/>
                      </a:rPr>
                      <m:t>μν</m:t>
                    </m:r>
                    <m:r>
                      <a:rPr lang="en-US" sz="2000" b="0" i="1" smtClean="0">
                        <a:latin typeface="Cambria Math" panose="02040503050406030204" pitchFamily="18" charset="0"/>
                        <a:ea typeface="Cambria Math" panose="02040503050406030204" pitchFamily="18" charset="0"/>
                      </a:rPr>
                      <m:t>𝑋</m:t>
                    </m:r>
                    <m:r>
                      <a:rPr lang="en-US" sz="2000" i="1" baseline="30000" smtClean="0">
                        <a:latin typeface="Cambria Math" panose="02040503050406030204" pitchFamily="18" charset="0"/>
                        <a:ea typeface="Cambria Math" panose="02040503050406030204" pitchFamily="18" charset="0"/>
                      </a:rPr>
                      <m:t>𝜇𝜈</m:t>
                    </m:r>
                  </m:oMath>
                </a14:m>
                <a:r>
                  <a:rPr lang="en-US" sz="2000" dirty="0"/>
                  <a:t> (where X is the dark photon).</a:t>
                </a:r>
                <a:endParaRPr lang="en-US" sz="2000" baseline="30000" dirty="0"/>
              </a:p>
            </p:txBody>
          </p:sp>
        </mc:Choice>
        <mc:Fallback xmlns="">
          <p:sp>
            <p:nvSpPr>
              <p:cNvPr id="4" name="TextBox 3">
                <a:extLst>
                  <a:ext uri="{FF2B5EF4-FFF2-40B4-BE49-F238E27FC236}">
                    <a16:creationId xmlns:a16="http://schemas.microsoft.com/office/drawing/2014/main" id="{4283DB0C-BDE1-5B5C-72C8-7E393EFB1DD3}"/>
                  </a:ext>
                </a:extLst>
              </p:cNvPr>
              <p:cNvSpPr txBox="1">
                <a:spLocks noRot="1" noChangeAspect="1" noMove="1" noResize="1" noEditPoints="1" noAdjustHandles="1" noChangeArrowheads="1" noChangeShapeType="1" noTextEdit="1"/>
              </p:cNvSpPr>
              <p:nvPr/>
            </p:nvSpPr>
            <p:spPr>
              <a:xfrm>
                <a:off x="448570" y="1981200"/>
                <a:ext cx="8449570" cy="4647426"/>
              </a:xfrm>
              <a:prstGeom prst="rect">
                <a:avLst/>
              </a:prstGeom>
              <a:blipFill>
                <a:blip r:embed="rId3"/>
                <a:stretch>
                  <a:fillRect l="-601" t="-820" r="-751" b="-1639"/>
                </a:stretch>
              </a:blipFill>
            </p:spPr>
            <p:txBody>
              <a:bodyPr/>
              <a:lstStyle/>
              <a:p>
                <a:r>
                  <a:rPr lang="en-US">
                    <a:noFill/>
                  </a:rPr>
                  <a:t> </a:t>
                </a:r>
              </a:p>
            </p:txBody>
          </p:sp>
        </mc:Fallback>
      </mc:AlternateContent>
    </p:spTree>
    <p:extLst>
      <p:ext uri="{BB962C8B-B14F-4D97-AF65-F5344CB8AC3E}">
        <p14:creationId xmlns:p14="http://schemas.microsoft.com/office/powerpoint/2010/main" val="2574420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553047" cy="507831"/>
          </a:xfrm>
          <a:prstGeom prst="rect">
            <a:avLst/>
          </a:prstGeom>
          <a:noFill/>
        </p:spPr>
        <p:txBody>
          <a:bodyPr wrap="none" rtlCol="0">
            <a:spAutoFit/>
          </a:bodyPr>
          <a:lstStyle/>
          <a:p>
            <a:r>
              <a:rPr lang="en-US" sz="2700" dirty="0">
                <a:solidFill>
                  <a:srgbClr val="FF0000"/>
                </a:solidFill>
              </a:rPr>
              <a:t>Should we expect an extended Higgs sector beyond the SM?</a:t>
            </a:r>
          </a:p>
        </p:txBody>
      </p:sp>
      <p:sp>
        <p:nvSpPr>
          <p:cNvPr id="4" name="TextBox 3"/>
          <p:cNvSpPr txBox="1"/>
          <p:nvPr/>
        </p:nvSpPr>
        <p:spPr>
          <a:xfrm>
            <a:off x="430343" y="856357"/>
            <a:ext cx="8351304" cy="6001643"/>
          </a:xfrm>
          <a:prstGeom prst="rect">
            <a:avLst/>
          </a:prstGeom>
          <a:noFill/>
        </p:spPr>
        <p:txBody>
          <a:bodyPr wrap="square" rtlCol="0">
            <a:spAutoFit/>
          </a:bodyPr>
          <a:lstStyle/>
          <a:p>
            <a:pPr marL="214313" indent="-214313">
              <a:buFont typeface="Wingdings" charset="2"/>
              <a:buChar char="Ø"/>
            </a:pPr>
            <a:r>
              <a:rPr lang="en-US" sz="2400" dirty="0"/>
              <a:t>The fermion and gauge boson sectors of the SM are not of minimal form  (“who ordered that?”). So, why should the spin-0 (scalar) sector be minimal?</a:t>
            </a:r>
          </a:p>
          <a:p>
            <a:pPr marL="214313" indent="-214313">
              <a:buFont typeface="Wingdings" charset="2"/>
              <a:buChar char="Ø"/>
            </a:pPr>
            <a:endParaRPr lang="en-US" sz="2400" dirty="0"/>
          </a:p>
          <a:p>
            <a:pPr marL="257175" indent="-257175">
              <a:buFont typeface="Wingdings" charset="2"/>
              <a:buChar char="Ø"/>
            </a:pPr>
            <a:r>
              <a:rPr lang="en-US" sz="2400" dirty="0"/>
              <a:t>Adding new scalar states can alleviate the </a:t>
            </a:r>
            <a:r>
              <a:rPr lang="en-US" sz="2400" dirty="0" err="1"/>
              <a:t>metastability</a:t>
            </a:r>
            <a:r>
              <a:rPr lang="en-US" sz="2400" dirty="0"/>
              <a:t> of the vacuum, allowing the Higgs-sector-extended SM to be valid all the way up to the Planck scale.</a:t>
            </a:r>
          </a:p>
          <a:p>
            <a:endParaRPr lang="en-US" sz="2400" dirty="0"/>
          </a:p>
          <a:p>
            <a:pPr marL="257175" indent="-257175">
              <a:buFont typeface="Wingdings" charset="2"/>
              <a:buChar char="Ø"/>
            </a:pPr>
            <a:r>
              <a:rPr lang="en-US" sz="2400" dirty="0"/>
              <a:t>Extended Higgs sectors can provide a dark matter candidate.</a:t>
            </a:r>
          </a:p>
          <a:p>
            <a:pPr marL="257175" indent="-257175">
              <a:buFont typeface="Wingdings" charset="2"/>
              <a:buChar char="Ø"/>
            </a:pPr>
            <a:endParaRPr lang="en-US" sz="2400" dirty="0"/>
          </a:p>
          <a:p>
            <a:pPr marL="257175" indent="-257175">
              <a:buFont typeface="Wingdings" charset="2"/>
              <a:buChar char="Ø"/>
            </a:pPr>
            <a:r>
              <a:rPr lang="en-US" sz="2400" dirty="0"/>
              <a:t>Extended Higgs sectors can provide new sources of CP violation (which may be useful in </a:t>
            </a:r>
            <a:r>
              <a:rPr lang="en-US" sz="2400" dirty="0" err="1"/>
              <a:t>baryogenesis</a:t>
            </a:r>
            <a:r>
              <a:rPr lang="en-US" sz="2400" dirty="0"/>
              <a:t>).</a:t>
            </a:r>
          </a:p>
          <a:p>
            <a:endParaRPr lang="en-US" sz="2400" dirty="0"/>
          </a:p>
          <a:p>
            <a:pPr marL="257175" indent="-257175">
              <a:buFont typeface="Wingdings" charset="2"/>
              <a:buChar char="Ø"/>
            </a:pPr>
            <a:r>
              <a:rPr lang="en-US" sz="2400" dirty="0"/>
              <a:t>Models of physics beyond the SM often require additional scalar Higgs states. E.g., two Higgs doublets are required in the minimal supersymmetric extension of the SM (MSSM).</a:t>
            </a:r>
          </a:p>
        </p:txBody>
      </p:sp>
    </p:spTree>
    <p:extLst>
      <p:ext uri="{BB962C8B-B14F-4D97-AF65-F5344CB8AC3E}">
        <p14:creationId xmlns:p14="http://schemas.microsoft.com/office/powerpoint/2010/main" val="871918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7369B6-4D9C-195A-8013-E6D3CED5C039}"/>
              </a:ext>
            </a:extLst>
          </p:cNvPr>
          <p:cNvSpPr txBox="1"/>
          <p:nvPr/>
        </p:nvSpPr>
        <p:spPr>
          <a:xfrm>
            <a:off x="1905000" y="363178"/>
            <a:ext cx="5867401" cy="584775"/>
          </a:xfrm>
          <a:prstGeom prst="rect">
            <a:avLst/>
          </a:prstGeom>
          <a:noFill/>
        </p:spPr>
        <p:txBody>
          <a:bodyPr wrap="square" rtlCol="0">
            <a:spAutoFit/>
          </a:bodyPr>
          <a:lstStyle/>
          <a:p>
            <a:r>
              <a:rPr lang="en-US" sz="3200" dirty="0">
                <a:solidFill>
                  <a:srgbClr val="FF0000"/>
                </a:solidFill>
              </a:rPr>
              <a:t>Evidence for a new Higgs scalar ? </a:t>
            </a:r>
          </a:p>
        </p:txBody>
      </p:sp>
      <p:pic>
        <p:nvPicPr>
          <p:cNvPr id="4" name="Picture 3" descr="A picture containing text, diagram, screenshot, plot&#10;&#10;Description automatically generated">
            <a:extLst>
              <a:ext uri="{FF2B5EF4-FFF2-40B4-BE49-F238E27FC236}">
                <a16:creationId xmlns:a16="http://schemas.microsoft.com/office/drawing/2014/main" id="{B582F78A-5F3B-A1D6-805F-BC703690DCB6}"/>
              </a:ext>
            </a:extLst>
          </p:cNvPr>
          <p:cNvPicPr>
            <a:picLocks noChangeAspect="1"/>
          </p:cNvPicPr>
          <p:nvPr/>
        </p:nvPicPr>
        <p:blipFill>
          <a:blip r:embed="rId2"/>
          <a:stretch>
            <a:fillRect/>
          </a:stretch>
        </p:blipFill>
        <p:spPr>
          <a:xfrm>
            <a:off x="177246" y="1139033"/>
            <a:ext cx="4545920" cy="4361196"/>
          </a:xfrm>
          <a:prstGeom prst="rect">
            <a:avLst/>
          </a:prstGeom>
        </p:spPr>
      </p:pic>
      <p:pic>
        <p:nvPicPr>
          <p:cNvPr id="6" name="Picture 5" descr="A picture containing text, line, screenshot, font&#10;&#10;Description automatically generated">
            <a:extLst>
              <a:ext uri="{FF2B5EF4-FFF2-40B4-BE49-F238E27FC236}">
                <a16:creationId xmlns:a16="http://schemas.microsoft.com/office/drawing/2014/main" id="{4FEEEC93-9ACE-3DE7-6962-81B882CD484E}"/>
              </a:ext>
            </a:extLst>
          </p:cNvPr>
          <p:cNvPicPr>
            <a:picLocks noChangeAspect="1"/>
          </p:cNvPicPr>
          <p:nvPr/>
        </p:nvPicPr>
        <p:blipFill>
          <a:blip r:embed="rId3"/>
          <a:stretch>
            <a:fillRect/>
          </a:stretch>
        </p:blipFill>
        <p:spPr>
          <a:xfrm>
            <a:off x="4571999" y="1152862"/>
            <a:ext cx="4531505" cy="4347367"/>
          </a:xfrm>
          <a:prstGeom prst="rect">
            <a:avLst/>
          </a:prstGeom>
        </p:spPr>
      </p:pic>
      <p:sp>
        <p:nvSpPr>
          <p:cNvPr id="7" name="TextBox 6">
            <a:extLst>
              <a:ext uri="{FF2B5EF4-FFF2-40B4-BE49-F238E27FC236}">
                <a16:creationId xmlns:a16="http://schemas.microsoft.com/office/drawing/2014/main" id="{C109A024-BE75-C8C8-CBB3-5A3C0F9BBDF4}"/>
              </a:ext>
            </a:extLst>
          </p:cNvPr>
          <p:cNvSpPr txBox="1"/>
          <p:nvPr/>
        </p:nvSpPr>
        <p:spPr>
          <a:xfrm>
            <a:off x="347740" y="5487469"/>
            <a:ext cx="4071860" cy="1277273"/>
          </a:xfrm>
          <a:prstGeom prst="rect">
            <a:avLst/>
          </a:prstGeom>
          <a:noFill/>
        </p:spPr>
        <p:txBody>
          <a:bodyPr wrap="square" rtlCol="0">
            <a:spAutoFit/>
          </a:bodyPr>
          <a:lstStyle/>
          <a:p>
            <a:r>
              <a:rPr lang="en-US" sz="1100" dirty="0"/>
              <a:t>Expected and observed exclusion limits (95% CL, in the asymptotic approximation) on the product of the production cross section and branching fraction into two photons for an additional SM-like Higgs boson, from the analysis of the combined data from 2016, 2017, and 2018. The inner and outer bands indicate the regions containing the distribution of limits located within </a:t>
            </a:r>
            <a:r>
              <a:rPr lang="en-US" sz="1100" dirty="0">
                <a:latin typeface="STIXGeneral"/>
              </a:rPr>
              <a:t>±</a:t>
            </a:r>
            <a:r>
              <a:rPr lang="en-US" sz="1100" dirty="0"/>
              <a:t>1 and 2</a:t>
            </a:r>
            <a:r>
              <a:rPr lang="el-GR" sz="1100" i="1" dirty="0">
                <a:latin typeface="STIXGeneral"/>
              </a:rPr>
              <a:t>σ</a:t>
            </a:r>
            <a:r>
              <a:rPr lang="el-GR" sz="1100" dirty="0"/>
              <a:t>, </a:t>
            </a:r>
            <a:r>
              <a:rPr lang="en-US" sz="1100" dirty="0"/>
              <a:t>respectively, of the expectation under the background-only hypothesis. </a:t>
            </a:r>
          </a:p>
        </p:txBody>
      </p:sp>
      <p:sp>
        <p:nvSpPr>
          <p:cNvPr id="8" name="TextBox 7">
            <a:extLst>
              <a:ext uri="{FF2B5EF4-FFF2-40B4-BE49-F238E27FC236}">
                <a16:creationId xmlns:a16="http://schemas.microsoft.com/office/drawing/2014/main" id="{B581DEA6-0314-3054-FFE1-7B7B7CB203BC}"/>
              </a:ext>
            </a:extLst>
          </p:cNvPr>
          <p:cNvSpPr txBox="1"/>
          <p:nvPr/>
        </p:nvSpPr>
        <p:spPr>
          <a:xfrm>
            <a:off x="5105400" y="5705138"/>
            <a:ext cx="3862552" cy="830997"/>
          </a:xfrm>
          <a:prstGeom prst="rect">
            <a:avLst/>
          </a:prstGeom>
          <a:noFill/>
        </p:spPr>
        <p:txBody>
          <a:bodyPr wrap="square" rtlCol="0">
            <a:spAutoFit/>
          </a:bodyPr>
          <a:lstStyle/>
          <a:p>
            <a:r>
              <a:rPr lang="en-US" sz="1200" dirty="0"/>
              <a:t>The observed local </a:t>
            </a:r>
            <a:r>
              <a:rPr lang="en-US" sz="1200" i="1" dirty="0"/>
              <a:t>p</a:t>
            </a:r>
            <a:r>
              <a:rPr lang="en-US" sz="1200" dirty="0"/>
              <a:t>-values for an additional SM-like Higgs boson as a function of </a:t>
            </a:r>
            <a:r>
              <a:rPr lang="en-US" sz="1200" i="1" dirty="0" err="1"/>
              <a:t>m</a:t>
            </a:r>
            <a:r>
              <a:rPr lang="en-US" sz="1200" baseline="-25000" dirty="0" err="1"/>
              <a:t>H</a:t>
            </a:r>
            <a:r>
              <a:rPr lang="en-US" sz="1200" dirty="0"/>
              <a:t>, from the analysis of the data from 2016, 2017, 2018, and their combination.   Taken from CMS-PAS-HIG-20-002 (20 March 2023).</a:t>
            </a:r>
          </a:p>
        </p:txBody>
      </p:sp>
    </p:spTree>
    <p:extLst>
      <p:ext uri="{BB962C8B-B14F-4D97-AF65-F5344CB8AC3E}">
        <p14:creationId xmlns:p14="http://schemas.microsoft.com/office/powerpoint/2010/main" val="557498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7F5C85-185F-944E-B724-3ECC0471879A}"/>
              </a:ext>
            </a:extLst>
          </p:cNvPr>
          <p:cNvSpPr txBox="1"/>
          <p:nvPr/>
        </p:nvSpPr>
        <p:spPr>
          <a:xfrm>
            <a:off x="778267" y="304800"/>
            <a:ext cx="8071440" cy="646331"/>
          </a:xfrm>
          <a:prstGeom prst="rect">
            <a:avLst/>
          </a:prstGeom>
          <a:noFill/>
        </p:spPr>
        <p:txBody>
          <a:bodyPr wrap="none" rtlCol="0">
            <a:spAutoFit/>
          </a:bodyPr>
          <a:lstStyle/>
          <a:p>
            <a:r>
              <a:rPr lang="en-US" sz="3600" dirty="0">
                <a:solidFill>
                  <a:srgbClr val="FF0000"/>
                </a:solidFill>
              </a:rPr>
              <a:t>Why is the observed Higgs boson SM-like?</a:t>
            </a:r>
          </a:p>
        </p:txBody>
      </p:sp>
      <p:sp>
        <p:nvSpPr>
          <p:cNvPr id="3" name="TextBox 2">
            <a:extLst>
              <a:ext uri="{FF2B5EF4-FFF2-40B4-BE49-F238E27FC236}">
                <a16:creationId xmlns:a16="http://schemas.microsoft.com/office/drawing/2014/main" id="{09B38222-CDD0-CE4E-ABA8-C1D6FAB197E0}"/>
              </a:ext>
            </a:extLst>
          </p:cNvPr>
          <p:cNvSpPr txBox="1"/>
          <p:nvPr/>
        </p:nvSpPr>
        <p:spPr>
          <a:xfrm>
            <a:off x="152400" y="1371600"/>
            <a:ext cx="8991600" cy="4524315"/>
          </a:xfrm>
          <a:prstGeom prst="rect">
            <a:avLst/>
          </a:prstGeom>
          <a:noFill/>
        </p:spPr>
        <p:txBody>
          <a:bodyPr wrap="square" rtlCol="0">
            <a:spAutoFit/>
          </a:bodyPr>
          <a:lstStyle/>
          <a:p>
            <a:pPr marL="214313" indent="-214313">
              <a:buFont typeface="Wingdings" pitchFamily="2" charset="2"/>
              <a:buChar char="Ø"/>
            </a:pPr>
            <a:r>
              <a:rPr lang="en-US" sz="2400" dirty="0"/>
              <a:t>There is no extended Higgs sector.</a:t>
            </a:r>
          </a:p>
          <a:p>
            <a:pPr marL="214313" indent="-214313">
              <a:buFont typeface="Wingdings" pitchFamily="2" charset="2"/>
              <a:buChar char="Ø"/>
            </a:pPr>
            <a:endParaRPr lang="en-US" sz="2400" dirty="0"/>
          </a:p>
          <a:p>
            <a:pPr marL="214313" indent="-214313">
              <a:buFont typeface="Wingdings" pitchFamily="2" charset="2"/>
              <a:buChar char="Ø"/>
            </a:pPr>
            <a:r>
              <a:rPr lang="en-US" sz="2400" dirty="0"/>
              <a:t>All other scalars (apart from the SM-like Higgs boson) are very heavy</a:t>
            </a:r>
          </a:p>
          <a:p>
            <a:pPr marL="557213" lvl="1" indent="-214313">
              <a:buFont typeface="Wingdings" pitchFamily="2" charset="2"/>
              <a:buChar char="§"/>
            </a:pPr>
            <a:r>
              <a:rPr lang="en-US" sz="2400" dirty="0"/>
              <a:t>This is the decoupling limit.</a:t>
            </a:r>
          </a:p>
          <a:p>
            <a:pPr marL="214313" indent="-214313">
              <a:buFont typeface="Wingdings" pitchFamily="2" charset="2"/>
              <a:buChar char="Ø"/>
            </a:pPr>
            <a:endParaRPr lang="en-US" sz="2400" dirty="0"/>
          </a:p>
          <a:p>
            <a:pPr marL="214313" indent="-214313">
              <a:buFont typeface="Wingdings" pitchFamily="2" charset="2"/>
              <a:buChar char="Ø"/>
            </a:pPr>
            <a:r>
              <a:rPr lang="en-US" sz="2400" dirty="0"/>
              <a:t>A neutral scalar field with the tree-level properties of the SM Higgs boson is an approximate mass eigenstate (due to suppressed mixing with other neutral scalar fields of the extended Higgs sector).</a:t>
            </a:r>
          </a:p>
          <a:p>
            <a:pPr marL="557213" lvl="1" indent="-214313">
              <a:buFont typeface="Wingdings" pitchFamily="2" charset="2"/>
              <a:buChar char="§"/>
            </a:pPr>
            <a:r>
              <a:rPr lang="en-US" sz="2400" dirty="0">
                <a:highlight>
                  <a:srgbClr val="FFFF00"/>
                </a:highlight>
              </a:rPr>
              <a:t>This is the Higgs field alignment limit.  </a:t>
            </a:r>
          </a:p>
          <a:p>
            <a:pPr marL="557213" lvl="1" indent="-214313">
              <a:buFont typeface="Wingdings" pitchFamily="2" charset="2"/>
              <a:buChar char="§"/>
            </a:pPr>
            <a:r>
              <a:rPr lang="en-US" sz="2400" dirty="0"/>
              <a:t>The other physical scalars of the model may or may not be significantly heavier than the SM Higgs boson.  That is, the decoupling limit is a special case of the Higgs field alignment limit.</a:t>
            </a:r>
          </a:p>
        </p:txBody>
      </p:sp>
    </p:spTree>
    <p:extLst>
      <p:ext uri="{BB962C8B-B14F-4D97-AF65-F5344CB8AC3E}">
        <p14:creationId xmlns:p14="http://schemas.microsoft.com/office/powerpoint/2010/main" val="1438229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202720-A76B-D74C-A6FF-6DF06D7AA72C}"/>
              </a:ext>
            </a:extLst>
          </p:cNvPr>
          <p:cNvSpPr txBox="1"/>
          <p:nvPr/>
        </p:nvSpPr>
        <p:spPr>
          <a:xfrm>
            <a:off x="-29363" y="5204192"/>
            <a:ext cx="9202726" cy="1631216"/>
          </a:xfrm>
          <a:prstGeom prst="rect">
            <a:avLst/>
          </a:prstGeom>
          <a:noFill/>
        </p:spPr>
        <p:txBody>
          <a:bodyPr wrap="square" rtlCol="0">
            <a:spAutoFit/>
          </a:bodyPr>
          <a:lstStyle/>
          <a:p>
            <a:r>
              <a:rPr lang="en-US" sz="2000" dirty="0"/>
              <a:t>Regions excluded </a:t>
            </a:r>
            <a:r>
              <a:rPr kumimoji="0" lang="en-US" sz="2000" b="0" i="0" u="none" strike="noStrike" kern="1200" cap="none" spc="0" normalizeH="0" baseline="0" noProof="0" dirty="0">
                <a:ln>
                  <a:noFill/>
                </a:ln>
                <a:solidFill>
                  <a:prstClr val="black"/>
                </a:solidFill>
                <a:effectLst/>
                <a:uLnTx/>
                <a:uFillTx/>
                <a:latin typeface="Calibri"/>
                <a:ea typeface="+mn-ea"/>
                <a:cs typeface="+mn-cs"/>
              </a:rPr>
              <a:t>at 95% CL </a:t>
            </a:r>
            <a:r>
              <a:rPr lang="en-US" sz="2000" dirty="0"/>
              <a:t>in the </a:t>
            </a:r>
            <a:r>
              <a:rPr lang="el-GR" sz="2000" dirty="0"/>
              <a:t>κ-</a:t>
            </a:r>
            <a:r>
              <a:rPr lang="en-US" sz="2000" dirty="0"/>
              <a:t>framework-based approach by the measured rates of Higgs boson production and decays in the 2HDM with Type-I and Type-II Yukawa</a:t>
            </a:r>
          </a:p>
          <a:p>
            <a:r>
              <a:rPr lang="en-US" sz="2000" dirty="0"/>
              <a:t>couplings, respectively. The dark yellow dashed lines show the borders of the corresponding expected exclusion regions for the SM hypothesis. Exact Higgs alignment corresponds to cos(𝛽 - 𝛼) = 0.  Taken from the ATLAS Collaboration, </a:t>
            </a:r>
            <a:r>
              <a:rPr lang="en-US" sz="2000" dirty="0">
                <a:hlinkClick r:id="rId2"/>
              </a:rPr>
              <a:t>JHEP 11 (2024) 097</a:t>
            </a:r>
            <a:r>
              <a:rPr lang="en-US" sz="2000" b="1" dirty="0"/>
              <a:t>.</a:t>
            </a:r>
            <a:r>
              <a:rPr lang="en-US" sz="2000" dirty="0"/>
              <a:t> </a:t>
            </a:r>
          </a:p>
        </p:txBody>
      </p:sp>
      <p:sp>
        <p:nvSpPr>
          <p:cNvPr id="2" name="TextBox 1">
            <a:extLst>
              <a:ext uri="{FF2B5EF4-FFF2-40B4-BE49-F238E27FC236}">
                <a16:creationId xmlns:a16="http://schemas.microsoft.com/office/drawing/2014/main" id="{86F3492B-6CA2-864E-A324-64F3A59118F7}"/>
              </a:ext>
            </a:extLst>
          </p:cNvPr>
          <p:cNvSpPr txBox="1"/>
          <p:nvPr/>
        </p:nvSpPr>
        <p:spPr>
          <a:xfrm>
            <a:off x="423951" y="173291"/>
            <a:ext cx="8411277" cy="461665"/>
          </a:xfrm>
          <a:prstGeom prst="rect">
            <a:avLst/>
          </a:prstGeom>
          <a:noFill/>
        </p:spPr>
        <p:txBody>
          <a:bodyPr wrap="none" rtlCol="0">
            <a:spAutoFit/>
          </a:bodyPr>
          <a:lstStyle/>
          <a:p>
            <a:r>
              <a:rPr lang="en-US" sz="2400" dirty="0">
                <a:solidFill>
                  <a:srgbClr val="FF0000"/>
                </a:solidFill>
              </a:rPr>
              <a:t>Experimental constraints on the two Higgs doublet model (2HDM)</a:t>
            </a:r>
          </a:p>
        </p:txBody>
      </p:sp>
      <p:pic>
        <p:nvPicPr>
          <p:cNvPr id="7" name="Picture 6" descr="A graph of a graph of a number of objects&#10;&#10;Description automatically generated with medium confidence">
            <a:extLst>
              <a:ext uri="{FF2B5EF4-FFF2-40B4-BE49-F238E27FC236}">
                <a16:creationId xmlns:a16="http://schemas.microsoft.com/office/drawing/2014/main" id="{7E785368-19E4-7407-0F84-07198AB9E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1" y="838200"/>
            <a:ext cx="4506951" cy="4193097"/>
          </a:xfrm>
          <a:prstGeom prst="rect">
            <a:avLst/>
          </a:prstGeom>
        </p:spPr>
      </p:pic>
      <p:pic>
        <p:nvPicPr>
          <p:cNvPr id="9" name="Picture 8" descr="A graph of a graph of a number of objects&#10;&#10;Description automatically generated with medium confidence">
            <a:extLst>
              <a:ext uri="{FF2B5EF4-FFF2-40B4-BE49-F238E27FC236}">
                <a16:creationId xmlns:a16="http://schemas.microsoft.com/office/drawing/2014/main" id="{DD8912B7-684B-8A90-C38D-625C1AC21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849829"/>
            <a:ext cx="4506952" cy="4193097"/>
          </a:xfrm>
          <a:prstGeom prst="rect">
            <a:avLst/>
          </a:prstGeom>
        </p:spPr>
      </p:pic>
    </p:spTree>
    <p:extLst>
      <p:ext uri="{BB962C8B-B14F-4D97-AF65-F5344CB8AC3E}">
        <p14:creationId xmlns:p14="http://schemas.microsoft.com/office/powerpoint/2010/main" val="247928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0A5A1E-BBFE-9849-8C01-A403F0955F30}"/>
              </a:ext>
            </a:extLst>
          </p:cNvPr>
          <p:cNvSpPr/>
          <p:nvPr/>
        </p:nvSpPr>
        <p:spPr>
          <a:xfrm>
            <a:off x="990600" y="18585"/>
            <a:ext cx="7696200" cy="523220"/>
          </a:xfrm>
          <a:prstGeom prst="rect">
            <a:avLst/>
          </a:prstGeom>
        </p:spPr>
        <p:txBody>
          <a:bodyPr wrap="square">
            <a:spAutoFit/>
          </a:bodyPr>
          <a:lstStyle/>
          <a:p>
            <a:r>
              <a:rPr lang="en-US" sz="2800" u="sng" dirty="0">
                <a:solidFill>
                  <a:srgbClr val="FF0000"/>
                </a:solidFill>
              </a:rPr>
              <a:t>My most recent Ph.D. students and their projects</a:t>
            </a:r>
            <a:endParaRPr lang="en-US" sz="2800" u="sng" dirty="0"/>
          </a:p>
        </p:txBody>
      </p:sp>
      <p:sp>
        <p:nvSpPr>
          <p:cNvPr id="3" name="Rectangle 2">
            <a:extLst>
              <a:ext uri="{FF2B5EF4-FFF2-40B4-BE49-F238E27FC236}">
                <a16:creationId xmlns:a16="http://schemas.microsoft.com/office/drawing/2014/main" id="{B0601A43-EC0B-6D44-861F-B5DF67DEFD29}"/>
              </a:ext>
            </a:extLst>
          </p:cNvPr>
          <p:cNvSpPr/>
          <p:nvPr/>
        </p:nvSpPr>
        <p:spPr>
          <a:xfrm>
            <a:off x="152400" y="526049"/>
            <a:ext cx="8839200" cy="6740307"/>
          </a:xfrm>
          <a:prstGeom prst="rect">
            <a:avLst/>
          </a:prstGeom>
        </p:spPr>
        <p:txBody>
          <a:bodyPr wrap="square">
            <a:spAutoFit/>
          </a:bodyPr>
          <a:lstStyle/>
          <a:p>
            <a:pPr marL="257175" indent="-257175">
              <a:buFont typeface="Wingdings" charset="2"/>
              <a:buChar char="Ø"/>
            </a:pPr>
            <a:r>
              <a:rPr lang="en-US" sz="2400" dirty="0"/>
              <a:t> 2HDM theory and phenomenology (with </a:t>
            </a:r>
            <a:r>
              <a:rPr lang="en-US" sz="2400" dirty="0">
                <a:solidFill>
                  <a:srgbClr val="C00000"/>
                </a:solidFill>
              </a:rPr>
              <a:t>E. </a:t>
            </a:r>
            <a:r>
              <a:rPr lang="en-US" sz="2400" dirty="0" err="1">
                <a:solidFill>
                  <a:srgbClr val="C00000"/>
                </a:solidFill>
              </a:rPr>
              <a:t>Shahly</a:t>
            </a:r>
            <a:r>
              <a:rPr lang="en-US" sz="2400" dirty="0"/>
              <a:t>). Received his Ph.D. in September 2025.</a:t>
            </a:r>
          </a:p>
          <a:p>
            <a:endParaRPr lang="en-US" sz="2400" dirty="0"/>
          </a:p>
          <a:p>
            <a:pPr marL="685800" lvl="1" indent="-342900">
              <a:buFont typeface="Wingdings" pitchFamily="2" charset="2"/>
              <a:buChar char="§"/>
            </a:pPr>
            <a:r>
              <a:rPr lang="en-US" sz="2400" dirty="0"/>
              <a:t>Neutral Higgs-mediated flavor violation in the lepton sector due to renormalization group running (with S. Gori and </a:t>
            </a:r>
            <a:r>
              <a:rPr lang="en-US" sz="2400" dirty="0">
                <a:solidFill>
                  <a:srgbClr val="C00000"/>
                </a:solidFill>
              </a:rPr>
              <a:t>E. </a:t>
            </a:r>
            <a:r>
              <a:rPr lang="en-US" sz="2400" dirty="0" err="1">
                <a:solidFill>
                  <a:srgbClr val="C00000"/>
                </a:solidFill>
              </a:rPr>
              <a:t>Shahly</a:t>
            </a:r>
            <a:r>
              <a:rPr lang="en-US" sz="2400" dirty="0"/>
              <a:t>). Results to appear on the </a:t>
            </a:r>
            <a:r>
              <a:rPr lang="en-US" sz="2400" dirty="0" err="1"/>
              <a:t>arXiv</a:t>
            </a:r>
            <a:r>
              <a:rPr lang="en-US" sz="2400" dirty="0"/>
              <a:t> later this year.</a:t>
            </a:r>
          </a:p>
          <a:p>
            <a:pPr marL="685800" lvl="1" indent="-342900">
              <a:buFont typeface="Wingdings" pitchFamily="2" charset="2"/>
              <a:buChar char="§"/>
            </a:pPr>
            <a:r>
              <a:rPr lang="en-US" sz="2400" dirty="0"/>
              <a:t>One-loop renormalization of the 2HDM in the Higgs basis.</a:t>
            </a:r>
          </a:p>
          <a:p>
            <a:pPr marL="342900" lvl="1"/>
            <a:endParaRPr lang="en-US" sz="2400" dirty="0"/>
          </a:p>
          <a:p>
            <a:pPr marL="257175" indent="-257175">
              <a:buFont typeface="Wingdings" charset="2"/>
              <a:buChar char="Ø"/>
            </a:pPr>
            <a:r>
              <a:rPr lang="en-US" sz="2400" dirty="0"/>
              <a:t> Phenomenological aspects of more general 2HDMs (with </a:t>
            </a:r>
            <a:r>
              <a:rPr lang="en-US" sz="2400" dirty="0">
                <a:solidFill>
                  <a:srgbClr val="C00000"/>
                </a:solidFill>
              </a:rPr>
              <a:t>J.M. Connell</a:t>
            </a:r>
            <a:r>
              <a:rPr lang="en-US" sz="2400" dirty="0"/>
              <a:t>).</a:t>
            </a:r>
            <a:r>
              <a:rPr lang="en-US" sz="2400" dirty="0">
                <a:solidFill>
                  <a:srgbClr val="C00000"/>
                </a:solidFill>
              </a:rPr>
              <a:t>   </a:t>
            </a:r>
            <a:r>
              <a:rPr lang="en-US" sz="2400" dirty="0"/>
              <a:t>Received his Ph.D. in June 2024.</a:t>
            </a:r>
          </a:p>
          <a:p>
            <a:pPr marL="257175" indent="-257175">
              <a:buFont typeface="Wingdings" charset="2"/>
              <a:buChar char="Ø"/>
            </a:pPr>
            <a:endParaRPr lang="en-US" sz="2400" dirty="0"/>
          </a:p>
          <a:p>
            <a:pPr marL="685800" lvl="1" indent="-342900">
              <a:buFont typeface="Wingdings" pitchFamily="2" charset="2"/>
              <a:buChar char="§"/>
            </a:pPr>
            <a:r>
              <a:rPr lang="en-US" sz="2400" dirty="0"/>
              <a:t>Explored some (local) 2—3𝝈 deviations in LHC searches for new Higgs bosons, with implications for the flavor-aligned 2HDM.  Results published in </a:t>
            </a:r>
            <a:r>
              <a:rPr lang="en-US" sz="2400" b="1" dirty="0" err="1"/>
              <a:t>Phys.Rev</a:t>
            </a:r>
            <a:r>
              <a:rPr lang="en-US" sz="2400" b="1" dirty="0"/>
              <a:t>. D 108, 055031 (2023). </a:t>
            </a:r>
            <a:endParaRPr lang="en-US" sz="2400" dirty="0"/>
          </a:p>
          <a:p>
            <a:pPr marL="685800" lvl="1" indent="-342900">
              <a:buFont typeface="Wingdings" pitchFamily="2" charset="2"/>
              <a:buChar char="§"/>
            </a:pPr>
            <a:r>
              <a:rPr lang="en-US" sz="2400" dirty="0"/>
              <a:t>Examined the structure of lepton flavor-changing neutral currents mediated by neutral Higgs bosons in extended Higgs models.  Results to appear on the </a:t>
            </a:r>
            <a:r>
              <a:rPr lang="en-US" sz="2400" dirty="0" err="1"/>
              <a:t>arXiv</a:t>
            </a:r>
            <a:r>
              <a:rPr lang="en-US" sz="2400" dirty="0"/>
              <a:t> later this year.</a:t>
            </a:r>
          </a:p>
          <a:p>
            <a:pPr marL="685800" lvl="1" indent="-342900">
              <a:buFont typeface="Wingdings" pitchFamily="2" charset="2"/>
              <a:buChar char="§"/>
            </a:pPr>
            <a:endParaRPr lang="en-US" sz="2400" dirty="0"/>
          </a:p>
        </p:txBody>
      </p:sp>
    </p:spTree>
    <p:extLst>
      <p:ext uri="{BB962C8B-B14F-4D97-AF65-F5344CB8AC3E}">
        <p14:creationId xmlns:p14="http://schemas.microsoft.com/office/powerpoint/2010/main" val="1941876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32E87-3F7B-2445-9E70-C351979A7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 y="1676400"/>
            <a:ext cx="9144000" cy="50800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2C6B2AB-CFD9-084C-AB10-04DA8B76083C}"/>
                  </a:ext>
                </a:extLst>
              </p:cNvPr>
              <p:cNvSpPr txBox="1"/>
              <p:nvPr/>
            </p:nvSpPr>
            <p:spPr>
              <a:xfrm>
                <a:off x="318406" y="228600"/>
                <a:ext cx="8673194" cy="1323439"/>
              </a:xfrm>
              <a:prstGeom prst="rect">
                <a:avLst/>
              </a:prstGeom>
              <a:noFill/>
            </p:spPr>
            <p:txBody>
              <a:bodyPr wrap="square" rtlCol="0">
                <a:spAutoFit/>
              </a:bodyPr>
              <a:lstStyle/>
              <a:p>
                <a:r>
                  <a:rPr lang="en-US" sz="2000" dirty="0"/>
                  <a:t>From a forthcoming paper in collaboration with Stefania Gori and </a:t>
                </a:r>
                <a:r>
                  <a:rPr lang="en-US" sz="2000" dirty="0">
                    <a:solidFill>
                      <a:srgbClr val="FF0000"/>
                    </a:solidFill>
                  </a:rPr>
                  <a:t>Eric </a:t>
                </a:r>
                <a:r>
                  <a:rPr lang="en-US" sz="2000" dirty="0" err="1">
                    <a:solidFill>
                      <a:srgbClr val="FF0000"/>
                    </a:solidFill>
                  </a:rPr>
                  <a:t>Shahly</a:t>
                </a:r>
                <a:r>
                  <a:rPr lang="en-US" sz="2000" dirty="0"/>
                  <a:t>.</a:t>
                </a:r>
              </a:p>
              <a:p>
                <a:r>
                  <a:rPr lang="en-US" sz="2000" dirty="0"/>
                  <a:t>Off-diagonal couplings of the neutral Higgs boson to </a:t>
                </a:r>
                <a14:m>
                  <m:oMath xmlns:m="http://schemas.openxmlformats.org/officeDocument/2006/math">
                    <m:r>
                      <a:rPr lang="en-US" sz="2000" i="1" smtClean="0">
                        <a:latin typeface="Cambria Math" panose="02040503050406030204" pitchFamily="18" charset="0"/>
                        <a:ea typeface="Cambria Math" panose="02040503050406030204" pitchFamily="18" charset="0"/>
                      </a:rPr>
                      <m:t>𝜏𝜇</m:t>
                    </m:r>
                    <m:r>
                      <a:rPr lang="en-US" sz="2000" b="0" i="1" smtClean="0">
                        <a:latin typeface="Cambria Math" panose="02040503050406030204" pitchFamily="18" charset="0"/>
                        <a:ea typeface="Cambria Math" panose="02040503050406030204" pitchFamily="18" charset="0"/>
                      </a:rPr>
                      <m:t> </m:t>
                    </m:r>
                  </m:oMath>
                </a14:m>
                <a:r>
                  <a:rPr lang="en-US" sz="2000" dirty="0"/>
                  <a:t>can be generated if flavor alignment is imposed at a very high energy scale 𝜦, due to renormalization group evolution from 𝜦 down to the energy scale of electroweak physics (100 GeV).</a:t>
                </a:r>
              </a:p>
            </p:txBody>
          </p:sp>
        </mc:Choice>
        <mc:Fallback xmlns="">
          <p:sp>
            <p:nvSpPr>
              <p:cNvPr id="4" name="TextBox 3">
                <a:extLst>
                  <a:ext uri="{FF2B5EF4-FFF2-40B4-BE49-F238E27FC236}">
                    <a16:creationId xmlns:a16="http://schemas.microsoft.com/office/drawing/2014/main" id="{92C6B2AB-CFD9-084C-AB10-04DA8B76083C}"/>
                  </a:ext>
                </a:extLst>
              </p:cNvPr>
              <p:cNvSpPr txBox="1">
                <a:spLocks noRot="1" noChangeAspect="1" noMove="1" noResize="1" noEditPoints="1" noAdjustHandles="1" noChangeArrowheads="1" noChangeShapeType="1" noTextEdit="1"/>
              </p:cNvSpPr>
              <p:nvPr/>
            </p:nvSpPr>
            <p:spPr>
              <a:xfrm>
                <a:off x="318406" y="228600"/>
                <a:ext cx="8673194" cy="1323439"/>
              </a:xfrm>
              <a:prstGeom prst="rect">
                <a:avLst/>
              </a:prstGeom>
              <a:blipFill>
                <a:blip r:embed="rId3"/>
                <a:stretch>
                  <a:fillRect l="-585" t="-2857" b="-6667"/>
                </a:stretch>
              </a:blipFill>
            </p:spPr>
            <p:txBody>
              <a:bodyPr/>
              <a:lstStyle/>
              <a:p>
                <a:r>
                  <a:rPr lang="en-US">
                    <a:noFill/>
                  </a:rPr>
                  <a:t> </a:t>
                </a:r>
              </a:p>
            </p:txBody>
          </p:sp>
        </mc:Fallback>
      </mc:AlternateContent>
    </p:spTree>
    <p:extLst>
      <p:ext uri="{BB962C8B-B14F-4D97-AF65-F5344CB8AC3E}">
        <p14:creationId xmlns:p14="http://schemas.microsoft.com/office/powerpoint/2010/main" val="361460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F3B1F6-2094-6E4E-828E-459F6F2FB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3" y="0"/>
            <a:ext cx="8996613" cy="6858000"/>
          </a:xfrm>
          <a:prstGeom prst="rect">
            <a:avLst/>
          </a:prstGeom>
        </p:spPr>
      </p:pic>
    </p:spTree>
    <p:extLst>
      <p:ext uri="{BB962C8B-B14F-4D97-AF65-F5344CB8AC3E}">
        <p14:creationId xmlns:p14="http://schemas.microsoft.com/office/powerpoint/2010/main" val="4144746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908" y="83333"/>
            <a:ext cx="4991100" cy="668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51075" y="2362200"/>
            <a:ext cx="3623941" cy="1200329"/>
          </a:xfrm>
          <a:prstGeom prst="rect">
            <a:avLst/>
          </a:prstGeom>
          <a:noFill/>
        </p:spPr>
        <p:txBody>
          <a:bodyPr wrap="none" rtlCol="0">
            <a:spAutoFit/>
          </a:bodyPr>
          <a:lstStyle/>
          <a:p>
            <a:r>
              <a:rPr lang="en-US" sz="2400" dirty="0">
                <a:solidFill>
                  <a:srgbClr val="C00000"/>
                </a:solidFill>
              </a:rPr>
              <a:t>The discovery papers are</a:t>
            </a:r>
          </a:p>
          <a:p>
            <a:r>
              <a:rPr lang="en-US" sz="2400" dirty="0">
                <a:solidFill>
                  <a:srgbClr val="C00000"/>
                </a:solidFill>
              </a:rPr>
              <a:t>published two months later</a:t>
            </a:r>
          </a:p>
          <a:p>
            <a:r>
              <a:rPr lang="en-US" sz="2400" dirty="0">
                <a:solidFill>
                  <a:srgbClr val="C00000"/>
                </a:solidFill>
              </a:rPr>
              <a:t>In Physics Letters B.</a:t>
            </a:r>
          </a:p>
        </p:txBody>
      </p:sp>
      <p:sp>
        <p:nvSpPr>
          <p:cNvPr id="3" name="TextBox 2"/>
          <p:cNvSpPr txBox="1"/>
          <p:nvPr/>
        </p:nvSpPr>
        <p:spPr>
          <a:xfrm>
            <a:off x="152400" y="3886200"/>
            <a:ext cx="3386312" cy="1200329"/>
          </a:xfrm>
          <a:prstGeom prst="rect">
            <a:avLst/>
          </a:prstGeom>
          <a:noFill/>
        </p:spPr>
        <p:txBody>
          <a:bodyPr wrap="none" rtlCol="0">
            <a:spAutoFit/>
          </a:bodyPr>
          <a:lstStyle/>
          <a:p>
            <a:r>
              <a:rPr lang="en-US" u="sng" dirty="0">
                <a:solidFill>
                  <a:prstClr val="black"/>
                </a:solidFill>
              </a:rPr>
              <a:t>ATLAS Collaboration:</a:t>
            </a:r>
          </a:p>
          <a:p>
            <a:endParaRPr lang="en-US" u="sng" dirty="0">
              <a:solidFill>
                <a:prstClr val="black"/>
              </a:solidFill>
            </a:endParaRPr>
          </a:p>
          <a:p>
            <a:r>
              <a:rPr lang="en-US" b="1" dirty="0">
                <a:solidFill>
                  <a:prstClr val="black"/>
                </a:solidFill>
              </a:rPr>
              <a:t>Physics Letters B716 (2012) 1—29</a:t>
            </a:r>
            <a:endParaRPr lang="en-US" u="sng" dirty="0">
              <a:solidFill>
                <a:prstClr val="black"/>
              </a:solidFill>
            </a:endParaRPr>
          </a:p>
          <a:p>
            <a:endParaRPr lang="en-US" u="sng" dirty="0">
              <a:solidFill>
                <a:prstClr val="black"/>
              </a:solidFill>
            </a:endParaRPr>
          </a:p>
        </p:txBody>
      </p:sp>
      <p:sp>
        <p:nvSpPr>
          <p:cNvPr id="4" name="TextBox 3"/>
          <p:cNvSpPr txBox="1"/>
          <p:nvPr/>
        </p:nvSpPr>
        <p:spPr>
          <a:xfrm>
            <a:off x="152400" y="5410200"/>
            <a:ext cx="3505200" cy="923330"/>
          </a:xfrm>
          <a:prstGeom prst="rect">
            <a:avLst/>
          </a:prstGeom>
          <a:noFill/>
        </p:spPr>
        <p:txBody>
          <a:bodyPr wrap="square" rtlCol="0">
            <a:spAutoFit/>
          </a:bodyPr>
          <a:lstStyle/>
          <a:p>
            <a:r>
              <a:rPr lang="en-US" u="sng" dirty="0">
                <a:solidFill>
                  <a:prstClr val="black"/>
                </a:solidFill>
              </a:rPr>
              <a:t>CMS Collaboration: </a:t>
            </a:r>
          </a:p>
          <a:p>
            <a:endParaRPr lang="en-US" u="sng" dirty="0">
              <a:solidFill>
                <a:prstClr val="black"/>
              </a:solidFill>
            </a:endParaRPr>
          </a:p>
          <a:p>
            <a:r>
              <a:rPr lang="en-US" b="1" dirty="0">
                <a:solidFill>
                  <a:prstClr val="black"/>
                </a:solidFill>
              </a:rPr>
              <a:t>Physics Letters B716 (2012) 30—61</a:t>
            </a:r>
            <a:endParaRPr lang="en-US" b="1" u="sng" dirty="0">
              <a:solidFill>
                <a:prstClr val="black"/>
              </a:solidFill>
            </a:endParaRPr>
          </a:p>
        </p:txBody>
      </p:sp>
      <p:sp>
        <p:nvSpPr>
          <p:cNvPr id="5" name="TextBox 4"/>
          <p:cNvSpPr txBox="1"/>
          <p:nvPr/>
        </p:nvSpPr>
        <p:spPr>
          <a:xfrm>
            <a:off x="151075" y="609600"/>
            <a:ext cx="3922292" cy="1569660"/>
          </a:xfrm>
          <a:prstGeom prst="rect">
            <a:avLst/>
          </a:prstGeom>
          <a:noFill/>
        </p:spPr>
        <p:txBody>
          <a:bodyPr wrap="none" rtlCol="0">
            <a:spAutoFit/>
          </a:bodyPr>
          <a:lstStyle/>
          <a:p>
            <a:r>
              <a:rPr lang="en-US" sz="2400" dirty="0">
                <a:solidFill>
                  <a:srgbClr val="7030A0"/>
                </a:solidFill>
              </a:rPr>
              <a:t>On July 4, 2012, the discovery</a:t>
            </a:r>
          </a:p>
          <a:p>
            <a:r>
              <a:rPr lang="en-US" sz="2400" dirty="0">
                <a:solidFill>
                  <a:srgbClr val="7030A0"/>
                </a:solidFill>
              </a:rPr>
              <a:t>of a new boson is announced</a:t>
            </a:r>
          </a:p>
          <a:p>
            <a:r>
              <a:rPr lang="en-US" sz="2400" dirty="0">
                <a:solidFill>
                  <a:srgbClr val="7030A0"/>
                </a:solidFill>
              </a:rPr>
              <a:t>which may be the long sought</a:t>
            </a:r>
          </a:p>
          <a:p>
            <a:r>
              <a:rPr lang="en-US" sz="2400" dirty="0">
                <a:solidFill>
                  <a:srgbClr val="7030A0"/>
                </a:solidFill>
              </a:rPr>
              <a:t>after Higgs boson.</a:t>
            </a:r>
          </a:p>
        </p:txBody>
      </p:sp>
    </p:spTree>
    <p:extLst>
      <p:ext uri="{BB962C8B-B14F-4D97-AF65-F5344CB8AC3E}">
        <p14:creationId xmlns:p14="http://schemas.microsoft.com/office/powerpoint/2010/main" val="3567766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showing the coordinates between the circles of circles&#10;&#10;Description automatically generated">
            <a:extLst>
              <a:ext uri="{FF2B5EF4-FFF2-40B4-BE49-F238E27FC236}">
                <a16:creationId xmlns:a16="http://schemas.microsoft.com/office/drawing/2014/main" id="{96C0038F-0ACE-83AF-4180-95C9C2C2A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457200"/>
            <a:ext cx="6664187" cy="5486400"/>
          </a:xfrm>
          <a:prstGeom prst="rect">
            <a:avLst/>
          </a:prstGeom>
        </p:spPr>
      </p:pic>
      <p:sp>
        <p:nvSpPr>
          <p:cNvPr id="8" name="TextBox 7">
            <a:extLst>
              <a:ext uri="{FF2B5EF4-FFF2-40B4-BE49-F238E27FC236}">
                <a16:creationId xmlns:a16="http://schemas.microsoft.com/office/drawing/2014/main" id="{3C27BAC5-D8F6-B23A-0C36-F3880531D9F0}"/>
              </a:ext>
            </a:extLst>
          </p:cNvPr>
          <p:cNvSpPr txBox="1"/>
          <p:nvPr/>
        </p:nvSpPr>
        <p:spPr>
          <a:xfrm>
            <a:off x="1050073" y="6216134"/>
            <a:ext cx="6664188" cy="369332"/>
          </a:xfrm>
          <a:prstGeom prst="rect">
            <a:avLst/>
          </a:prstGeom>
          <a:noFill/>
        </p:spPr>
        <p:txBody>
          <a:bodyPr wrap="square" rtlCol="0">
            <a:spAutoFit/>
          </a:bodyPr>
          <a:lstStyle/>
          <a:p>
            <a:r>
              <a:rPr lang="en-US" dirty="0"/>
              <a:t>Taken from A. </a:t>
            </a:r>
            <a:r>
              <a:rPr lang="en-US" dirty="0" err="1"/>
              <a:t>Crivellin</a:t>
            </a:r>
            <a:r>
              <a:rPr lang="en-US" dirty="0"/>
              <a:t> and S. </a:t>
            </a:r>
            <a:r>
              <a:rPr lang="en-US" dirty="0" err="1"/>
              <a:t>Iguro</a:t>
            </a:r>
            <a:r>
              <a:rPr lang="en-US" dirty="0"/>
              <a:t>, Phys. Rev. </a:t>
            </a:r>
            <a:r>
              <a:rPr lang="en-US" b="1" dirty="0"/>
              <a:t>D </a:t>
            </a:r>
            <a:r>
              <a:rPr lang="en-US" dirty="0"/>
              <a:t>110, 015014 (2024).</a:t>
            </a:r>
          </a:p>
        </p:txBody>
      </p:sp>
    </p:spTree>
    <p:extLst>
      <p:ext uri="{BB962C8B-B14F-4D97-AF65-F5344CB8AC3E}">
        <p14:creationId xmlns:p14="http://schemas.microsoft.com/office/powerpoint/2010/main" val="3689631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51FD9-59A5-8745-047F-CF08CB85D55B}"/>
              </a:ext>
            </a:extLst>
          </p:cNvPr>
          <p:cNvSpPr txBox="1"/>
          <p:nvPr/>
        </p:nvSpPr>
        <p:spPr>
          <a:xfrm>
            <a:off x="381000" y="217452"/>
            <a:ext cx="8614317" cy="707886"/>
          </a:xfrm>
          <a:prstGeom prst="rect">
            <a:avLst/>
          </a:prstGeom>
          <a:noFill/>
        </p:spPr>
        <p:txBody>
          <a:bodyPr wrap="square" rtlCol="0">
            <a:spAutoFit/>
          </a:bodyPr>
          <a:lstStyle/>
          <a:p>
            <a:r>
              <a:rPr lang="en-US" sz="2000" dirty="0"/>
              <a:t>From a forthcoming paper with </a:t>
            </a:r>
            <a:r>
              <a:rPr lang="en-US" sz="2000" dirty="0">
                <a:solidFill>
                  <a:srgbClr val="FF0000"/>
                </a:solidFill>
              </a:rPr>
              <a:t>Joseph Connell</a:t>
            </a:r>
            <a:r>
              <a:rPr lang="en-US" sz="2000" dirty="0"/>
              <a:t>.  Nondiagonal lepton—Higgs couplings are constrained by many observables.  For example, consider 𝜏 ⟶ 𝜇 𝛾.  </a:t>
            </a:r>
          </a:p>
        </p:txBody>
      </p:sp>
      <p:pic>
        <p:nvPicPr>
          <p:cNvPr id="7" name="Picture 6" descr="A math equations with numbers and symbols&#10;&#10;Description automatically generated">
            <a:extLst>
              <a:ext uri="{FF2B5EF4-FFF2-40B4-BE49-F238E27FC236}">
                <a16:creationId xmlns:a16="http://schemas.microsoft.com/office/drawing/2014/main" id="{6635CD8E-C051-92DC-B92E-25827817F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410" y="1039974"/>
            <a:ext cx="7772400" cy="1611866"/>
          </a:xfrm>
          <a:prstGeom prst="rect">
            <a:avLst/>
          </a:prstGeom>
        </p:spPr>
      </p:pic>
      <p:pic>
        <p:nvPicPr>
          <p:cNvPr id="9" name="Picture 8" descr="A math equations with numbers&#10;&#10;Description automatically generated with medium confidence">
            <a:extLst>
              <a:ext uri="{FF2B5EF4-FFF2-40B4-BE49-F238E27FC236}">
                <a16:creationId xmlns:a16="http://schemas.microsoft.com/office/drawing/2014/main" id="{58265E1F-A7D0-46DE-27B6-734FE15D5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83" y="2881113"/>
            <a:ext cx="7772400" cy="3973170"/>
          </a:xfrm>
          <a:prstGeom prst="rect">
            <a:avLst/>
          </a:prstGeom>
        </p:spPr>
      </p:pic>
    </p:spTree>
    <p:extLst>
      <p:ext uri="{BB962C8B-B14F-4D97-AF65-F5344CB8AC3E}">
        <p14:creationId xmlns:p14="http://schemas.microsoft.com/office/powerpoint/2010/main" val="143120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mathematical equations&#10;&#10;Description automatically generated">
            <a:extLst>
              <a:ext uri="{FF2B5EF4-FFF2-40B4-BE49-F238E27FC236}">
                <a16:creationId xmlns:a16="http://schemas.microsoft.com/office/drawing/2014/main" id="{50A45AA3-995A-33BB-D839-ABBBE93EE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02364"/>
            <a:ext cx="7772400" cy="6053271"/>
          </a:xfrm>
          <a:prstGeom prst="rect">
            <a:avLst/>
          </a:prstGeom>
        </p:spPr>
      </p:pic>
    </p:spTree>
    <p:extLst>
      <p:ext uri="{BB962C8B-B14F-4D97-AF65-F5344CB8AC3E}">
        <p14:creationId xmlns:p14="http://schemas.microsoft.com/office/powerpoint/2010/main" val="850217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52400"/>
            <a:ext cx="5115311" cy="584775"/>
          </a:xfrm>
          <a:prstGeom prst="rect">
            <a:avLst/>
          </a:prstGeom>
          <a:noFill/>
        </p:spPr>
        <p:txBody>
          <a:bodyPr wrap="none" rtlCol="0">
            <a:spAutoFit/>
          </a:bodyPr>
          <a:lstStyle/>
          <a:p>
            <a:r>
              <a:rPr lang="en-US" sz="3200" u="sng" dirty="0">
                <a:solidFill>
                  <a:srgbClr val="0070C0"/>
                </a:solidFill>
              </a:rPr>
              <a:t>Ongoing and Future Activities</a:t>
            </a:r>
          </a:p>
        </p:txBody>
      </p:sp>
      <p:sp>
        <p:nvSpPr>
          <p:cNvPr id="3" name="TextBox 2"/>
          <p:cNvSpPr txBox="1"/>
          <p:nvPr/>
        </p:nvSpPr>
        <p:spPr>
          <a:xfrm>
            <a:off x="228600" y="914400"/>
            <a:ext cx="8904249" cy="5632311"/>
          </a:xfrm>
          <a:prstGeom prst="rect">
            <a:avLst/>
          </a:prstGeom>
          <a:noFill/>
        </p:spPr>
        <p:txBody>
          <a:bodyPr wrap="square" rtlCol="0">
            <a:spAutoFit/>
          </a:bodyPr>
          <a:lstStyle/>
          <a:p>
            <a:pPr marL="342900" indent="-342900">
              <a:buFont typeface="Wingdings" pitchFamily="2" charset="2"/>
              <a:buChar char="Ø"/>
            </a:pPr>
            <a:r>
              <a:rPr lang="en-US" sz="2400" dirty="0"/>
              <a:t> Reassessing the Cheng-Sher ansatz for off-diagonal flavor couplings of neutral Higgs bosons (with </a:t>
            </a:r>
            <a:r>
              <a:rPr lang="en-US" sz="2400" dirty="0">
                <a:solidFill>
                  <a:srgbClr val="FF0000"/>
                </a:solidFill>
              </a:rPr>
              <a:t>Joseph Connell</a:t>
            </a:r>
            <a:r>
              <a:rPr lang="en-US" sz="2400" dirty="0"/>
              <a:t>).</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Basis-invariant treatment of the 3HDM (with V. </a:t>
            </a:r>
            <a:r>
              <a:rPr lang="en-US" sz="2400" dirty="0" err="1"/>
              <a:t>Keus</a:t>
            </a:r>
            <a:r>
              <a:rPr lang="en-US" sz="2400" dirty="0"/>
              <a:t>).</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Further studies of </a:t>
            </a:r>
            <a:r>
              <a:rPr lang="en-US" sz="2400" dirty="0" err="1"/>
              <a:t>GOOFy</a:t>
            </a:r>
            <a:r>
              <a:rPr lang="en-US" sz="2400" dirty="0"/>
              <a:t> “symmetries” and new RG-stable fixed points without a conventional symmetry explanation; extension to the Yukawa sector (with P. Ferreira)</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Beyond the S, T, and U oblique parameters in extended electroweak models containing a dark Z boson (with J.P. Silva).</a:t>
            </a:r>
          </a:p>
          <a:p>
            <a:endParaRPr lang="en-US" sz="2400" dirty="0"/>
          </a:p>
          <a:p>
            <a:pPr marL="342900" indent="-342900">
              <a:buFont typeface="Wingdings" pitchFamily="2" charset="2"/>
              <a:buChar char="Ø"/>
            </a:pPr>
            <a:r>
              <a:rPr lang="en-US" sz="2400" dirty="0"/>
              <a:t>The anapole moment of fundamental particles (with H. Dreiner).</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One-loop renormalization in the Higgs basis (with S. Kanemura).</a:t>
            </a:r>
          </a:p>
        </p:txBody>
      </p:sp>
    </p:spTree>
    <p:extLst>
      <p:ext uri="{BB962C8B-B14F-4D97-AF65-F5344CB8AC3E}">
        <p14:creationId xmlns:p14="http://schemas.microsoft.com/office/powerpoint/2010/main" val="1694267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groups with red text&#10;&#10;AI-generated content may be incorrect.">
            <a:extLst>
              <a:ext uri="{FF2B5EF4-FFF2-40B4-BE49-F238E27FC236}">
                <a16:creationId xmlns:a16="http://schemas.microsoft.com/office/drawing/2014/main" id="{E814FEA4-92B1-0E64-656A-CD3445768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137" y="2362200"/>
            <a:ext cx="4201294" cy="4495800"/>
          </a:xfrm>
          <a:prstGeom prst="rect">
            <a:avLst/>
          </a:prstGeom>
        </p:spPr>
      </p:pic>
      <p:pic>
        <p:nvPicPr>
          <p:cNvPr id="5" name="Picture 4" descr="A white background with black text&#10;&#10;AI-generated content may be incorrect.">
            <a:extLst>
              <a:ext uri="{FF2B5EF4-FFF2-40B4-BE49-F238E27FC236}">
                <a16:creationId xmlns:a16="http://schemas.microsoft.com/office/drawing/2014/main" id="{1256DD1C-E9C7-6D23-40BB-DBB906271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0"/>
            <a:ext cx="7772400" cy="2494194"/>
          </a:xfrm>
          <a:prstGeom prst="rect">
            <a:avLst/>
          </a:prstGeom>
        </p:spPr>
      </p:pic>
      <p:sp>
        <p:nvSpPr>
          <p:cNvPr id="6" name="TextBox 5">
            <a:extLst>
              <a:ext uri="{FF2B5EF4-FFF2-40B4-BE49-F238E27FC236}">
                <a16:creationId xmlns:a16="http://schemas.microsoft.com/office/drawing/2014/main" id="{C0B2940F-9E1A-C359-F9E9-1351E1DFDAA7}"/>
              </a:ext>
            </a:extLst>
          </p:cNvPr>
          <p:cNvSpPr txBox="1"/>
          <p:nvPr/>
        </p:nvSpPr>
        <p:spPr>
          <a:xfrm>
            <a:off x="410736" y="2590800"/>
            <a:ext cx="4466063" cy="3785652"/>
          </a:xfrm>
          <a:prstGeom prst="rect">
            <a:avLst/>
          </a:prstGeom>
          <a:noFill/>
        </p:spPr>
        <p:txBody>
          <a:bodyPr wrap="square" rtlCol="0">
            <a:spAutoFit/>
          </a:bodyPr>
          <a:lstStyle/>
          <a:p>
            <a:r>
              <a:rPr lang="en-US" sz="2400" dirty="0"/>
              <a:t>A new book is now being written, based on the Physics 251 course that I have taught many times during my time at UCSC.</a:t>
            </a:r>
          </a:p>
          <a:p>
            <a:endParaRPr lang="en-US" sz="2400" dirty="0"/>
          </a:p>
          <a:p>
            <a:r>
              <a:rPr lang="en-US" sz="2400" dirty="0"/>
              <a:t>I will be teaching this course again in the 2026 spring quarter.  A rough draft of the book (currently at 600 pages) will be available to all students attending this course.</a:t>
            </a:r>
          </a:p>
        </p:txBody>
      </p:sp>
    </p:spTree>
    <p:extLst>
      <p:ext uri="{BB962C8B-B14F-4D97-AF65-F5344CB8AC3E}">
        <p14:creationId xmlns:p14="http://schemas.microsoft.com/office/powerpoint/2010/main" val="1727028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
            <a:ext cx="3719513" cy="2090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descr="C:\Users\Howard Haber\Documents\courses\ph205\Encuentro cientifico Higgs, Englert y Sergio Bertolucci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5943600" cy="394060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57200" y="609600"/>
            <a:ext cx="4038600" cy="1077218"/>
          </a:xfrm>
          <a:prstGeom prst="rect">
            <a:avLst/>
          </a:prstGeom>
          <a:noFill/>
        </p:spPr>
        <p:txBody>
          <a:bodyPr wrap="square" rtlCol="0">
            <a:spAutoFit/>
          </a:bodyPr>
          <a:lstStyle/>
          <a:p>
            <a:r>
              <a:rPr lang="en-US" sz="3200" dirty="0"/>
              <a:t>Winners of the 2013 Nobel Prize in Physics</a:t>
            </a:r>
          </a:p>
        </p:txBody>
      </p:sp>
      <p:sp>
        <p:nvSpPr>
          <p:cNvPr id="3" name="TextBox 2"/>
          <p:cNvSpPr txBox="1"/>
          <p:nvPr/>
        </p:nvSpPr>
        <p:spPr>
          <a:xfrm>
            <a:off x="6462422" y="3429000"/>
            <a:ext cx="2681577" cy="2523768"/>
          </a:xfrm>
          <a:prstGeom prst="rect">
            <a:avLst/>
          </a:prstGeom>
          <a:noFill/>
        </p:spPr>
        <p:txBody>
          <a:bodyPr wrap="square" rtlCol="0">
            <a:spAutoFit/>
          </a:bodyPr>
          <a:lstStyle/>
          <a:p>
            <a:r>
              <a:rPr lang="en-US" sz="2800" b="1" dirty="0"/>
              <a:t>François </a:t>
            </a:r>
            <a:r>
              <a:rPr lang="en-US" sz="2800" b="1" dirty="0" err="1"/>
              <a:t>Englert</a:t>
            </a:r>
            <a:endParaRPr lang="en-US" sz="2800" b="1" dirty="0"/>
          </a:p>
          <a:p>
            <a:endParaRPr lang="en-US" sz="2800" b="1" dirty="0"/>
          </a:p>
          <a:p>
            <a:r>
              <a:rPr lang="en-US" sz="2800" b="1" dirty="0"/>
              <a:t>          and</a:t>
            </a:r>
          </a:p>
          <a:p>
            <a:endParaRPr lang="en-US" sz="2800" b="1" dirty="0"/>
          </a:p>
          <a:p>
            <a:r>
              <a:rPr lang="en-US" sz="2800" b="1" dirty="0"/>
              <a:t>    Peter Higgs</a:t>
            </a:r>
            <a:endParaRPr lang="en-US" sz="2800" dirty="0"/>
          </a:p>
          <a:p>
            <a:r>
              <a:rPr lang="en-US" dirty="0"/>
              <a:t>         </a:t>
            </a:r>
          </a:p>
        </p:txBody>
      </p:sp>
      <p:pic>
        <p:nvPicPr>
          <p:cNvPr id="4" name="Picture 3">
            <a:extLst>
              <a:ext uri="{FF2B5EF4-FFF2-40B4-BE49-F238E27FC236}">
                <a16:creationId xmlns:a16="http://schemas.microsoft.com/office/drawing/2014/main" id="{941EBDC5-A0B7-B94F-A543-8C5EE8C3BF34}"/>
              </a:ext>
            </a:extLst>
          </p:cNvPr>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54047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B348E6-E8E4-1190-2CAA-EFF932EFDF8D}"/>
              </a:ext>
            </a:extLst>
          </p:cNvPr>
          <p:cNvSpPr txBox="1"/>
          <p:nvPr/>
        </p:nvSpPr>
        <p:spPr>
          <a:xfrm>
            <a:off x="525572" y="381000"/>
            <a:ext cx="8092856" cy="584775"/>
          </a:xfrm>
          <a:prstGeom prst="rect">
            <a:avLst/>
          </a:prstGeom>
          <a:noFill/>
        </p:spPr>
        <p:txBody>
          <a:bodyPr wrap="none" rtlCol="0">
            <a:spAutoFit/>
          </a:bodyPr>
          <a:lstStyle/>
          <a:p>
            <a:r>
              <a:rPr lang="en-US" sz="3200" dirty="0">
                <a:solidFill>
                  <a:srgbClr val="FF0000"/>
                </a:solidFill>
              </a:rPr>
              <a:t>Higgs boson production and decay mechanisms</a:t>
            </a:r>
          </a:p>
        </p:txBody>
      </p:sp>
      <p:sp>
        <p:nvSpPr>
          <p:cNvPr id="5" name="TextBox 4">
            <a:extLst>
              <a:ext uri="{FF2B5EF4-FFF2-40B4-BE49-F238E27FC236}">
                <a16:creationId xmlns:a16="http://schemas.microsoft.com/office/drawing/2014/main" id="{C00D0502-70B2-0567-4BF9-304808F7390B}"/>
              </a:ext>
            </a:extLst>
          </p:cNvPr>
          <p:cNvSpPr txBox="1"/>
          <p:nvPr/>
        </p:nvSpPr>
        <p:spPr>
          <a:xfrm>
            <a:off x="228600" y="1524000"/>
            <a:ext cx="266420" cy="523220"/>
          </a:xfrm>
          <a:prstGeom prst="rect">
            <a:avLst/>
          </a:prstGeom>
          <a:noFill/>
        </p:spPr>
        <p:txBody>
          <a:bodyPr wrap="none" rtlCol="0">
            <a:spAutoFit/>
          </a:bodyPr>
          <a:lstStyle/>
          <a:p>
            <a:r>
              <a:rPr lang="en-US" sz="2800" dirty="0"/>
              <a:t> </a:t>
            </a:r>
            <a:endParaRPr lang="en-US" sz="2800" u="sng" dirty="0"/>
          </a:p>
        </p:txBody>
      </p:sp>
      <p:sp>
        <p:nvSpPr>
          <p:cNvPr id="6" name="TextBox 5">
            <a:extLst>
              <a:ext uri="{FF2B5EF4-FFF2-40B4-BE49-F238E27FC236}">
                <a16:creationId xmlns:a16="http://schemas.microsoft.com/office/drawing/2014/main" id="{16873CB6-6BB3-8D5C-75C8-A22C4C48F6BB}"/>
              </a:ext>
            </a:extLst>
          </p:cNvPr>
          <p:cNvSpPr txBox="1"/>
          <p:nvPr/>
        </p:nvSpPr>
        <p:spPr>
          <a:xfrm>
            <a:off x="152400" y="4113801"/>
            <a:ext cx="266420" cy="523220"/>
          </a:xfrm>
          <a:prstGeom prst="rect">
            <a:avLst/>
          </a:prstGeom>
          <a:noFill/>
        </p:spPr>
        <p:txBody>
          <a:bodyPr wrap="none" rtlCol="0">
            <a:spAutoFit/>
          </a:bodyPr>
          <a:lstStyle/>
          <a:p>
            <a:r>
              <a:rPr lang="en-US" sz="2800" dirty="0"/>
              <a:t> </a:t>
            </a:r>
            <a:endParaRPr lang="en-US" sz="2800" u="sng" dirty="0"/>
          </a:p>
        </p:txBody>
      </p:sp>
      <p:pic>
        <p:nvPicPr>
          <p:cNvPr id="7" name="Picture 6" descr="A diagram of a pie chart&#10;&#10;AI-generated content may be incorrect.">
            <a:extLst>
              <a:ext uri="{FF2B5EF4-FFF2-40B4-BE49-F238E27FC236}">
                <a16:creationId xmlns:a16="http://schemas.microsoft.com/office/drawing/2014/main" id="{28663162-17C1-3ADC-0B0B-F77C13BD4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1"/>
            <a:ext cx="9188310" cy="4419599"/>
          </a:xfrm>
          <a:prstGeom prst="rect">
            <a:avLst/>
          </a:prstGeom>
        </p:spPr>
      </p:pic>
      <p:sp>
        <p:nvSpPr>
          <p:cNvPr id="8" name="TextBox 7">
            <a:extLst>
              <a:ext uri="{FF2B5EF4-FFF2-40B4-BE49-F238E27FC236}">
                <a16:creationId xmlns:a16="http://schemas.microsoft.com/office/drawing/2014/main" id="{2F845117-462E-08D2-E968-6DD81F708CB7}"/>
              </a:ext>
            </a:extLst>
          </p:cNvPr>
          <p:cNvSpPr txBox="1"/>
          <p:nvPr/>
        </p:nvSpPr>
        <p:spPr>
          <a:xfrm>
            <a:off x="228600" y="6281938"/>
            <a:ext cx="8743869" cy="369332"/>
          </a:xfrm>
          <a:prstGeom prst="rect">
            <a:avLst/>
          </a:prstGeom>
          <a:noFill/>
        </p:spPr>
        <p:txBody>
          <a:bodyPr wrap="none" rtlCol="0">
            <a:spAutoFit/>
          </a:bodyPr>
          <a:lstStyle/>
          <a:p>
            <a:r>
              <a:rPr lang="en-US" dirty="0"/>
              <a:t>Taken from a 02/24/2026 seminar by Jonathon Langford on behalf of the CMS Collaboration</a:t>
            </a:r>
          </a:p>
        </p:txBody>
      </p:sp>
    </p:spTree>
    <p:extLst>
      <p:ext uri="{BB962C8B-B14F-4D97-AF65-F5344CB8AC3E}">
        <p14:creationId xmlns:p14="http://schemas.microsoft.com/office/powerpoint/2010/main" val="2719488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08" y="300613"/>
            <a:ext cx="9099992" cy="584775"/>
          </a:xfrm>
          <a:prstGeom prst="rect">
            <a:avLst/>
          </a:prstGeom>
          <a:noFill/>
        </p:spPr>
        <p:txBody>
          <a:bodyPr wrap="none" rtlCol="0">
            <a:spAutoFit/>
          </a:bodyPr>
          <a:lstStyle/>
          <a:p>
            <a:r>
              <a:rPr lang="en-US" sz="3200" dirty="0">
                <a:solidFill>
                  <a:srgbClr val="FF0000"/>
                </a:solidFill>
              </a:rPr>
              <a:t>Higgs boson production cross sections at a </a:t>
            </a:r>
            <a:r>
              <a:rPr lang="en-US" sz="3200" dirty="0" err="1">
                <a:solidFill>
                  <a:srgbClr val="FF0000"/>
                </a:solidFill>
              </a:rPr>
              <a:t>pp</a:t>
            </a:r>
            <a:r>
              <a:rPr lang="en-US" sz="3200" dirty="0">
                <a:solidFill>
                  <a:srgbClr val="FF0000"/>
                </a:solidFill>
              </a:rPr>
              <a:t> collider</a:t>
            </a:r>
          </a:p>
        </p:txBody>
      </p:sp>
      <p:sp>
        <p:nvSpPr>
          <p:cNvPr id="3" name="TextBox 2"/>
          <p:cNvSpPr txBox="1"/>
          <p:nvPr/>
        </p:nvSpPr>
        <p:spPr>
          <a:xfrm>
            <a:off x="301760" y="5558955"/>
            <a:ext cx="8584487" cy="1015663"/>
          </a:xfrm>
          <a:prstGeom prst="rect">
            <a:avLst/>
          </a:prstGeom>
          <a:noFill/>
        </p:spPr>
        <p:txBody>
          <a:bodyPr wrap="square" rtlCol="0">
            <a:spAutoFit/>
          </a:bodyPr>
          <a:lstStyle/>
          <a:p>
            <a:r>
              <a:rPr lang="en-US" sz="2000" dirty="0">
                <a:solidFill>
                  <a:schemeClr val="tx2"/>
                </a:solidFill>
              </a:rPr>
              <a:t>With nearly 140 fb</a:t>
            </a:r>
            <a:r>
              <a:rPr lang="en-US" sz="2000" baseline="30000" dirty="0">
                <a:solidFill>
                  <a:schemeClr val="tx2"/>
                </a:solidFill>
              </a:rPr>
              <a:t>-1</a:t>
            </a:r>
            <a:r>
              <a:rPr lang="en-US" sz="2000" dirty="0">
                <a:solidFill>
                  <a:schemeClr val="tx2"/>
                </a:solidFill>
              </a:rPr>
              <a:t> of data delivered by the LHC in Run 2 to both ATLAS and CMS in 2015—2018 at a center of mass energy of 13 TeV, roughly 7.7 million Higgs bosons per experiment were produced, assuming the Higgs mass is 125 GeV.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5" y="1066800"/>
            <a:ext cx="4320415" cy="41451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486" y="1066800"/>
            <a:ext cx="4518730" cy="4343400"/>
          </a:xfrm>
          <a:prstGeom prst="rect">
            <a:avLst/>
          </a:prstGeom>
        </p:spPr>
      </p:pic>
    </p:spTree>
    <p:extLst>
      <p:ext uri="{BB962C8B-B14F-4D97-AF65-F5344CB8AC3E}">
        <p14:creationId xmlns:p14="http://schemas.microsoft.com/office/powerpoint/2010/main" val="257616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recovery&#10;&#10;AI-generated content may be incorrect.">
            <a:extLst>
              <a:ext uri="{FF2B5EF4-FFF2-40B4-BE49-F238E27FC236}">
                <a16:creationId xmlns:a16="http://schemas.microsoft.com/office/drawing/2014/main" id="{AF8CE529-E18D-263E-ADC8-970387AC4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26" y="990600"/>
            <a:ext cx="8869747" cy="3537770"/>
          </a:xfrm>
          <a:prstGeom prst="rect">
            <a:avLst/>
          </a:prstGeom>
        </p:spPr>
      </p:pic>
      <p:sp>
        <p:nvSpPr>
          <p:cNvPr id="6" name="TextBox 5">
            <a:extLst>
              <a:ext uri="{FF2B5EF4-FFF2-40B4-BE49-F238E27FC236}">
                <a16:creationId xmlns:a16="http://schemas.microsoft.com/office/drawing/2014/main" id="{167DB1DE-5243-7D63-166B-48EDA21BAFF9}"/>
              </a:ext>
            </a:extLst>
          </p:cNvPr>
          <p:cNvSpPr txBox="1"/>
          <p:nvPr/>
        </p:nvSpPr>
        <p:spPr>
          <a:xfrm>
            <a:off x="2286000" y="5943600"/>
            <a:ext cx="4572000" cy="646331"/>
          </a:xfrm>
          <a:prstGeom prst="rect">
            <a:avLst/>
          </a:prstGeom>
          <a:noFill/>
        </p:spPr>
        <p:txBody>
          <a:bodyPr wrap="square">
            <a:spAutoFit/>
          </a:bodyPr>
          <a:lstStyle/>
          <a:p>
            <a:r>
              <a:rPr lang="en-US" dirty="0"/>
              <a:t>Taken from a 02/24/2026 seminar by Jonathon Langford on behalf of the CMS Collaboration</a:t>
            </a:r>
          </a:p>
        </p:txBody>
      </p:sp>
    </p:spTree>
    <p:extLst>
      <p:ext uri="{BB962C8B-B14F-4D97-AF65-F5344CB8AC3E}">
        <p14:creationId xmlns:p14="http://schemas.microsoft.com/office/powerpoint/2010/main" val="1818445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2"/>
          <p:cNvSpPr txBox="1">
            <a:spLocks noGrp="1"/>
          </p:cNvSpPr>
          <p:nvPr/>
        </p:nvSpPr>
        <p:spPr bwMode="auto">
          <a:xfrm>
            <a:off x="6553200" y="6468208"/>
            <a:ext cx="2133600" cy="337038"/>
          </a:xfrm>
          <a:prstGeom prst="rect">
            <a:avLst/>
          </a:prstGeom>
          <a:noFill/>
          <a:ln w="9525">
            <a:noFill/>
            <a:miter lim="800000"/>
            <a:headEnd/>
            <a:tailEnd/>
          </a:ln>
        </p:spPr>
        <p:txBody>
          <a:bodyPr anchor="ctr"/>
          <a:lstStyle/>
          <a:p>
            <a:pPr algn="r" fontAlgn="base">
              <a:spcBef>
                <a:spcPct val="0"/>
              </a:spcBef>
              <a:spcAft>
                <a:spcPct val="0"/>
              </a:spcAft>
              <a:defRPr/>
            </a:pPr>
            <a:fld id="{7D492C6F-BC69-4499-BA0E-B2B71E77FAD1}" type="slidenum">
              <a:rPr lang="en-US" sz="1108">
                <a:solidFill>
                  <a:srgbClr val="5F5F5F"/>
                </a:solidFill>
                <a:latin typeface="Arial" pitchFamily="34" charset="0"/>
                <a:cs typeface="Arial" pitchFamily="34" charset="0"/>
              </a:rPr>
              <a:pPr algn="r" fontAlgn="base">
                <a:spcBef>
                  <a:spcPct val="0"/>
                </a:spcBef>
                <a:spcAft>
                  <a:spcPct val="0"/>
                </a:spcAft>
                <a:defRPr/>
              </a:pPr>
              <a:t>8</a:t>
            </a:fld>
            <a:endParaRPr lang="en-US" sz="1108">
              <a:solidFill>
                <a:srgbClr val="5F5F5F"/>
              </a:solidFill>
              <a:latin typeface="Arial" pitchFamily="34" charset="0"/>
              <a:cs typeface="Arial" pitchFamily="34" charset="0"/>
            </a:endParaRPr>
          </a:p>
        </p:txBody>
      </p:sp>
      <p:sp>
        <p:nvSpPr>
          <p:cNvPr id="82947" name="TextBox 3"/>
          <p:cNvSpPr txBox="1">
            <a:spLocks noChangeArrowheads="1"/>
          </p:cNvSpPr>
          <p:nvPr/>
        </p:nvSpPr>
        <p:spPr bwMode="auto">
          <a:xfrm>
            <a:off x="2461846" y="226455"/>
            <a:ext cx="6330461" cy="856128"/>
          </a:xfrm>
          <a:prstGeom prst="rect">
            <a:avLst/>
          </a:prstGeom>
          <a:noFill/>
          <a:ln w="9525">
            <a:noFill/>
            <a:miter lim="800000"/>
            <a:headEnd/>
            <a:tailEnd/>
          </a:ln>
        </p:spPr>
        <p:txBody>
          <a:bodyPr>
            <a:noAutofit/>
          </a:bodyPr>
          <a:lstStyle/>
          <a:p>
            <a:pPr algn="ctr" fontAlgn="base">
              <a:spcBef>
                <a:spcPct val="0"/>
              </a:spcBef>
              <a:spcAft>
                <a:spcPct val="0"/>
              </a:spcAft>
              <a:defRPr/>
            </a:pPr>
            <a:r>
              <a:rPr lang="en-US" sz="2585" b="1" dirty="0">
                <a:solidFill>
                  <a:srgbClr val="000099"/>
                </a:solidFill>
                <a:latin typeface="Arial" pitchFamily="34" charset="0"/>
                <a:cs typeface="Arial" pitchFamily="34" charset="0"/>
              </a:rPr>
              <a:t>Long Term LHC Schedule (to 2041): </a:t>
            </a:r>
            <a:br>
              <a:rPr lang="en-US" sz="2585" b="1" dirty="0">
                <a:solidFill>
                  <a:srgbClr val="000099"/>
                </a:solidFill>
                <a:latin typeface="Arial" pitchFamily="34" charset="0"/>
                <a:cs typeface="Arial" pitchFamily="34" charset="0"/>
              </a:rPr>
            </a:br>
            <a:r>
              <a:rPr lang="en-US" sz="2215" b="1" dirty="0">
                <a:solidFill>
                  <a:srgbClr val="000099"/>
                </a:solidFill>
                <a:latin typeface="Arial" pitchFamily="34" charset="0"/>
                <a:cs typeface="Arial" pitchFamily="34" charset="0"/>
              </a:rPr>
              <a:t>Update Sept. 2024</a:t>
            </a:r>
          </a:p>
        </p:txBody>
      </p:sp>
      <p:sp>
        <p:nvSpPr>
          <p:cNvPr id="82948" name="Rectangle 4"/>
          <p:cNvSpPr>
            <a:spLocks noChangeArrowheads="1"/>
          </p:cNvSpPr>
          <p:nvPr/>
        </p:nvSpPr>
        <p:spPr bwMode="auto">
          <a:xfrm>
            <a:off x="70338" y="1600200"/>
            <a:ext cx="9822473" cy="4994031"/>
          </a:xfrm>
          <a:prstGeom prst="rect">
            <a:avLst/>
          </a:prstGeom>
          <a:noFill/>
          <a:ln w="9525">
            <a:noFill/>
            <a:miter lim="800000"/>
            <a:headEnd/>
            <a:tailEnd/>
          </a:ln>
        </p:spPr>
        <p:txBody>
          <a:bodyPr lIns="84992" tIns="42497" rIns="84992" bIns="42497"/>
          <a:lstStyle/>
          <a:p>
            <a:pPr marL="316531" indent="-316531" defTabSz="1387754" fontAlgn="base">
              <a:spcBef>
                <a:spcPct val="20000"/>
              </a:spcBef>
              <a:spcAft>
                <a:spcPct val="0"/>
              </a:spcAft>
              <a:buClr>
                <a:srgbClr val="800000"/>
              </a:buClr>
              <a:buSzPct val="90000"/>
              <a:buFont typeface="Wingdings" pitchFamily="2" charset="2"/>
              <a:buChar char="u"/>
              <a:tabLst>
                <a:tab pos="1210438" algn="l"/>
                <a:tab pos="3169707" algn="l"/>
                <a:tab pos="5647733" algn="l"/>
                <a:tab pos="8226875" algn="l"/>
              </a:tabLst>
              <a:defRPr/>
            </a:pPr>
            <a:endParaRPr lang="en-US" sz="2862">
              <a:solidFill>
                <a:srgbClr val="000066"/>
              </a:solidFill>
              <a:latin typeface="Calibri"/>
            </a:endParaRPr>
          </a:p>
        </p:txBody>
      </p:sp>
      <p:sp>
        <p:nvSpPr>
          <p:cNvPr id="5" name="TextBox 4">
            <a:extLst>
              <a:ext uri="{FF2B5EF4-FFF2-40B4-BE49-F238E27FC236}">
                <a16:creationId xmlns:a16="http://schemas.microsoft.com/office/drawing/2014/main" id="{E9FBC8D7-13BD-48E9-CEF5-685F9250E4F5}"/>
              </a:ext>
            </a:extLst>
          </p:cNvPr>
          <p:cNvSpPr txBox="1"/>
          <p:nvPr/>
        </p:nvSpPr>
        <p:spPr>
          <a:xfrm>
            <a:off x="2532184" y="1108110"/>
            <a:ext cx="5873262" cy="1703928"/>
          </a:xfrm>
          <a:prstGeom prst="rect">
            <a:avLst/>
          </a:prstGeom>
          <a:noFill/>
          <a:ln>
            <a:noFill/>
          </a:ln>
        </p:spPr>
        <p:txBody>
          <a:bodyPr wrap="square">
            <a:spAutoFit/>
          </a:bodyPr>
          <a:lstStyle/>
          <a:p>
            <a:pPr marL="369286" indent="-211021">
              <a:lnSpc>
                <a:spcPct val="90000"/>
              </a:lnSpc>
              <a:buFont typeface="Wingdings" panose="05000000000000000000" pitchFamily="2" charset="2"/>
              <a:buChar char="§"/>
            </a:pPr>
            <a:r>
              <a:rPr lang="en-US" sz="1939" b="1" dirty="0">
                <a:solidFill>
                  <a:srgbClr val="0000CC"/>
                </a:solidFill>
              </a:rPr>
              <a:t>Short YETS 25/26</a:t>
            </a:r>
          </a:p>
          <a:p>
            <a:pPr marL="369286" indent="-211021">
              <a:lnSpc>
                <a:spcPct val="90000"/>
              </a:lnSpc>
              <a:buFont typeface="Wingdings" panose="05000000000000000000" pitchFamily="2" charset="2"/>
              <a:buChar char="§"/>
            </a:pPr>
            <a:r>
              <a:rPr lang="en-US" sz="1939" b="1" dirty="0">
                <a:solidFill>
                  <a:srgbClr val="0000CC"/>
                </a:solidFill>
              </a:rPr>
              <a:t>Extend Run 3 to end June 2026</a:t>
            </a:r>
          </a:p>
          <a:p>
            <a:pPr marL="369286" indent="-211021">
              <a:lnSpc>
                <a:spcPct val="90000"/>
              </a:lnSpc>
              <a:buFont typeface="Wingdings" panose="05000000000000000000" pitchFamily="2" charset="2"/>
              <a:buChar char="§"/>
            </a:pPr>
            <a:r>
              <a:rPr lang="en-US" sz="1939" b="1" dirty="0">
                <a:solidFill>
                  <a:srgbClr val="0000CC"/>
                </a:solidFill>
              </a:rPr>
              <a:t>Start LHC LS3 July 2026</a:t>
            </a:r>
          </a:p>
          <a:p>
            <a:pPr marL="369286" indent="-211021">
              <a:lnSpc>
                <a:spcPct val="90000"/>
              </a:lnSpc>
              <a:buFont typeface="Wingdings" panose="05000000000000000000" pitchFamily="2" charset="2"/>
              <a:buChar char="§"/>
            </a:pPr>
            <a:r>
              <a:rPr lang="en-US" sz="1939" b="1" dirty="0">
                <a:solidFill>
                  <a:srgbClr val="0000CC"/>
                </a:solidFill>
              </a:rPr>
              <a:t>Start final Hardware Commissioning January 2030</a:t>
            </a:r>
          </a:p>
          <a:p>
            <a:pPr marL="369286" indent="-211021">
              <a:lnSpc>
                <a:spcPct val="90000"/>
              </a:lnSpc>
              <a:buFont typeface="Wingdings" panose="05000000000000000000" pitchFamily="2" charset="2"/>
              <a:buChar char="§"/>
            </a:pPr>
            <a:r>
              <a:rPr lang="en-US" sz="1939" b="1" dirty="0">
                <a:solidFill>
                  <a:srgbClr val="0000CC"/>
                </a:solidFill>
              </a:rPr>
              <a:t>First beam June 2030</a:t>
            </a:r>
          </a:p>
          <a:p>
            <a:pPr marL="369286" indent="-211021">
              <a:lnSpc>
                <a:spcPct val="90000"/>
              </a:lnSpc>
              <a:buFont typeface="Wingdings" panose="05000000000000000000" pitchFamily="2" charset="2"/>
              <a:buChar char="§"/>
            </a:pPr>
            <a:r>
              <a:rPr lang="en-US" sz="1939" b="1" dirty="0">
                <a:solidFill>
                  <a:srgbClr val="0000CC"/>
                </a:solidFill>
              </a:rPr>
              <a:t>LS3 - beam to beam: 3 years 11 months, 47 months</a:t>
            </a:r>
          </a:p>
        </p:txBody>
      </p:sp>
      <p:pic>
        <p:nvPicPr>
          <p:cNvPr id="7" name="Picture 6">
            <a:extLst>
              <a:ext uri="{FF2B5EF4-FFF2-40B4-BE49-F238E27FC236}">
                <a16:creationId xmlns:a16="http://schemas.microsoft.com/office/drawing/2014/main" id="{D6B35B6C-AAC1-4CF2-E466-8E878C26E19F}"/>
              </a:ext>
            </a:extLst>
          </p:cNvPr>
          <p:cNvPicPr>
            <a:picLocks noChangeAspect="1"/>
          </p:cNvPicPr>
          <p:nvPr/>
        </p:nvPicPr>
        <p:blipFill>
          <a:blip r:embed="rId3"/>
          <a:stretch>
            <a:fillRect/>
          </a:stretch>
        </p:blipFill>
        <p:spPr>
          <a:xfrm>
            <a:off x="351692" y="2804197"/>
            <a:ext cx="8581292" cy="3601915"/>
          </a:xfrm>
          <a:prstGeom prst="rect">
            <a:avLst/>
          </a:prstGeom>
        </p:spPr>
      </p:pic>
      <p:sp>
        <p:nvSpPr>
          <p:cNvPr id="2" name="TextBox 1">
            <a:extLst>
              <a:ext uri="{FF2B5EF4-FFF2-40B4-BE49-F238E27FC236}">
                <a16:creationId xmlns:a16="http://schemas.microsoft.com/office/drawing/2014/main" id="{417171BA-A5F6-2017-285C-192AD72D1B23}"/>
              </a:ext>
            </a:extLst>
          </p:cNvPr>
          <p:cNvSpPr txBox="1"/>
          <p:nvPr/>
        </p:nvSpPr>
        <p:spPr>
          <a:xfrm>
            <a:off x="4903403" y="5243984"/>
            <a:ext cx="4298866" cy="1114921"/>
          </a:xfrm>
          <a:prstGeom prst="rect">
            <a:avLst/>
          </a:prstGeom>
          <a:noFill/>
        </p:spPr>
        <p:txBody>
          <a:bodyPr wrap="square" lIns="0" rIns="0">
            <a:spAutoFit/>
          </a:bodyPr>
          <a:lstStyle/>
          <a:p>
            <a:pPr marL="369286" indent="-211021">
              <a:lnSpc>
                <a:spcPct val="90000"/>
              </a:lnSpc>
              <a:buFont typeface="Wingdings" panose="05000000000000000000" pitchFamily="2" charset="2"/>
              <a:buChar char="§"/>
            </a:pPr>
            <a:r>
              <a:rPr lang="en-US" sz="1846" b="1" dirty="0">
                <a:solidFill>
                  <a:srgbClr val="0000CC"/>
                </a:solidFill>
              </a:rPr>
              <a:t>Looking forward to a massive </a:t>
            </a:r>
            <a:br>
              <a:rPr lang="en-US" sz="1846" b="1" dirty="0">
                <a:solidFill>
                  <a:srgbClr val="0000CC"/>
                </a:solidFill>
              </a:rPr>
            </a:br>
            <a:r>
              <a:rPr lang="en-US" sz="1846" b="1" dirty="0">
                <a:solidFill>
                  <a:srgbClr val="0000CC"/>
                </a:solidFill>
              </a:rPr>
              <a:t>(~380/fb) Run3 dataset by end 2026</a:t>
            </a:r>
          </a:p>
          <a:p>
            <a:pPr marL="369286" indent="-211021">
              <a:lnSpc>
                <a:spcPct val="90000"/>
              </a:lnSpc>
              <a:buFont typeface="Wingdings" panose="05000000000000000000" pitchFamily="2" charset="2"/>
              <a:buChar char="§"/>
            </a:pPr>
            <a:r>
              <a:rPr lang="en-US" sz="1846" b="1" dirty="0">
                <a:solidFill>
                  <a:srgbClr val="0000CC"/>
                </a:solidFill>
              </a:rPr>
              <a:t>A challenge to the LHC Phase 1 </a:t>
            </a:r>
            <a:br>
              <a:rPr lang="en-US" sz="1846" b="1" dirty="0">
                <a:solidFill>
                  <a:srgbClr val="0000CC"/>
                </a:solidFill>
              </a:rPr>
            </a:br>
            <a:r>
              <a:rPr lang="en-US" sz="1846" b="1" dirty="0">
                <a:solidFill>
                  <a:srgbClr val="0000CC"/>
                </a:solidFill>
              </a:rPr>
              <a:t>accelerator and experiment designs</a:t>
            </a:r>
          </a:p>
        </p:txBody>
      </p:sp>
      <p:sp>
        <p:nvSpPr>
          <p:cNvPr id="3" name="Rectangle: Rounded Corners 2">
            <a:extLst>
              <a:ext uri="{FF2B5EF4-FFF2-40B4-BE49-F238E27FC236}">
                <a16:creationId xmlns:a16="http://schemas.microsoft.com/office/drawing/2014/main" id="{FAD922BE-9382-7583-7056-3F4AD9099577}"/>
              </a:ext>
            </a:extLst>
          </p:cNvPr>
          <p:cNvSpPr/>
          <p:nvPr/>
        </p:nvSpPr>
        <p:spPr>
          <a:xfrm>
            <a:off x="351692" y="1248508"/>
            <a:ext cx="2110154" cy="1493592"/>
          </a:xfrm>
          <a:prstGeom prst="roundRect">
            <a:avLst/>
          </a:prstGeom>
          <a:solidFill>
            <a:srgbClr val="03145C"/>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031" b="1" dirty="0">
                <a:solidFill>
                  <a:srgbClr val="FFFF66"/>
                </a:solidFill>
              </a:rPr>
              <a:t>Towards HL LHC: </a:t>
            </a:r>
            <a:r>
              <a:rPr lang="en-US" sz="2031" b="1" dirty="0"/>
              <a:t>Challenge and Opportunity</a:t>
            </a:r>
          </a:p>
        </p:txBody>
      </p:sp>
      <p:sp>
        <p:nvSpPr>
          <p:cNvPr id="4" name="TextBox 3">
            <a:extLst>
              <a:ext uri="{FF2B5EF4-FFF2-40B4-BE49-F238E27FC236}">
                <a16:creationId xmlns:a16="http://schemas.microsoft.com/office/drawing/2014/main" id="{BA1D87E8-642F-2975-1601-26FB7586BF01}"/>
              </a:ext>
            </a:extLst>
          </p:cNvPr>
          <p:cNvSpPr txBox="1"/>
          <p:nvPr/>
        </p:nvSpPr>
        <p:spPr>
          <a:xfrm>
            <a:off x="144393" y="226455"/>
            <a:ext cx="2387791" cy="738664"/>
          </a:xfrm>
          <a:prstGeom prst="rect">
            <a:avLst/>
          </a:prstGeom>
          <a:noFill/>
        </p:spPr>
        <p:txBody>
          <a:bodyPr wrap="square" rtlCol="0">
            <a:spAutoFit/>
          </a:bodyPr>
          <a:lstStyle/>
          <a:p>
            <a:r>
              <a:rPr lang="en-US" sz="1400" dirty="0"/>
              <a:t>Taken from Harvey Newman’s Chair Report at the USLUA Annual Meeting (12/17/24)</a:t>
            </a:r>
          </a:p>
        </p:txBody>
      </p:sp>
    </p:spTree>
    <p:extLst>
      <p:ext uri="{BB962C8B-B14F-4D97-AF65-F5344CB8AC3E}">
        <p14:creationId xmlns:p14="http://schemas.microsoft.com/office/powerpoint/2010/main" val="2240597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9932EFB-5838-134C-8D79-5546B2AB959C}"/>
              </a:ext>
            </a:extLst>
          </p:cNvPr>
          <p:cNvSpPr txBox="1"/>
          <p:nvPr/>
        </p:nvSpPr>
        <p:spPr>
          <a:xfrm>
            <a:off x="2292270" y="6063734"/>
            <a:ext cx="3764236" cy="369332"/>
          </a:xfrm>
          <a:prstGeom prst="rect">
            <a:avLst/>
          </a:prstGeom>
          <a:noFill/>
        </p:spPr>
        <p:txBody>
          <a:bodyPr wrap="none" rtlCol="0">
            <a:spAutoFit/>
          </a:bodyPr>
          <a:lstStyle/>
          <a:p>
            <a:r>
              <a:rPr lang="en-US" dirty="0"/>
              <a:t>Taken from </a:t>
            </a:r>
            <a:r>
              <a:rPr lang="en-US" dirty="0">
                <a:hlinkClick r:id="rId2"/>
              </a:rPr>
              <a:t>Eur. Phys. J. C 84 (2024) 78</a:t>
            </a:r>
            <a:endParaRPr lang="en-US" dirty="0"/>
          </a:p>
        </p:txBody>
      </p:sp>
      <p:sp>
        <p:nvSpPr>
          <p:cNvPr id="5" name="TextBox 4"/>
          <p:cNvSpPr txBox="1"/>
          <p:nvPr/>
        </p:nvSpPr>
        <p:spPr>
          <a:xfrm>
            <a:off x="449561" y="609600"/>
            <a:ext cx="8629157" cy="646331"/>
          </a:xfrm>
          <a:prstGeom prst="rect">
            <a:avLst/>
          </a:prstGeom>
          <a:noFill/>
        </p:spPr>
        <p:txBody>
          <a:bodyPr wrap="none" rtlCol="0">
            <a:spAutoFit/>
          </a:bodyPr>
          <a:lstStyle/>
          <a:p>
            <a:r>
              <a:rPr lang="en-US" sz="3600" dirty="0"/>
              <a:t>ATLAS Run 3 observations of the Higgs boson</a:t>
            </a:r>
          </a:p>
        </p:txBody>
      </p:sp>
      <p:pic>
        <p:nvPicPr>
          <p:cNvPr id="4" name="Picture 3" descr="A graph of data and data&#10;&#10;AI-generated content may be incorrect.">
            <a:extLst>
              <a:ext uri="{FF2B5EF4-FFF2-40B4-BE49-F238E27FC236}">
                <a16:creationId xmlns:a16="http://schemas.microsoft.com/office/drawing/2014/main" id="{23C40446-10D2-4C38-A4D0-CFB8B8B0C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 y="1764221"/>
            <a:ext cx="4572001" cy="3288146"/>
          </a:xfrm>
          <a:prstGeom prst="rect">
            <a:avLst/>
          </a:prstGeom>
        </p:spPr>
      </p:pic>
      <p:pic>
        <p:nvPicPr>
          <p:cNvPr id="7" name="Picture 6" descr="A graph of data and numbers&#10;&#10;AI-generated content may be incorrect.">
            <a:extLst>
              <a:ext uri="{FF2B5EF4-FFF2-40B4-BE49-F238E27FC236}">
                <a16:creationId xmlns:a16="http://schemas.microsoft.com/office/drawing/2014/main" id="{1D2356C2-1FF8-71E1-DDDB-F9C9A70FC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694" y="1428613"/>
            <a:ext cx="4620177" cy="4572000"/>
          </a:xfrm>
          <a:prstGeom prst="rect">
            <a:avLst/>
          </a:prstGeom>
        </p:spPr>
      </p:pic>
    </p:spTree>
    <p:extLst>
      <p:ext uri="{BB962C8B-B14F-4D97-AF65-F5344CB8AC3E}">
        <p14:creationId xmlns:p14="http://schemas.microsoft.com/office/powerpoint/2010/main" val="318704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2823</TotalTime>
  <Words>2329</Words>
  <Application>Microsoft Macintosh PowerPoint</Application>
  <PresentationFormat>On-screen Show (4:3)</PresentationFormat>
  <Paragraphs>206</Paragraphs>
  <Slides>34</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Cambria Math</vt:lpstr>
      <vt:lpstr>STIXGeneral</vt:lpstr>
      <vt:lpstr>Wingdings</vt:lpstr>
      <vt:lpstr>Office Theme</vt:lpstr>
      <vt:lpstr>5_Office Theme</vt:lpstr>
      <vt:lpstr>Research on the Theory of the TeV energy scale (Terascale)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program 3: explorations of the Terascale at the LHC and at future colliders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on the Theory of the Terascale</dc:title>
  <dc:creator>Howie</dc:creator>
  <cp:lastModifiedBy>Howard E Haber</cp:lastModifiedBy>
  <cp:revision>216</cp:revision>
  <cp:lastPrinted>2018-01-23T09:18:21Z</cp:lastPrinted>
  <dcterms:created xsi:type="dcterms:W3CDTF">2009-01-26T06:07:44Z</dcterms:created>
  <dcterms:modified xsi:type="dcterms:W3CDTF">2026-03-05T19:36:47Z</dcterms:modified>
</cp:coreProperties>
</file>