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290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59" r:id="rId13"/>
    <p:sldId id="260" r:id="rId14"/>
    <p:sldId id="261" r:id="rId15"/>
    <p:sldId id="262" r:id="rId16"/>
    <p:sldId id="263" r:id="rId17"/>
    <p:sldId id="274" r:id="rId18"/>
    <p:sldId id="275" r:id="rId19"/>
    <p:sldId id="276" r:id="rId20"/>
    <p:sldId id="286" r:id="rId21"/>
    <p:sldId id="287" r:id="rId22"/>
    <p:sldId id="277" r:id="rId23"/>
    <p:sldId id="279" r:id="rId24"/>
    <p:sldId id="280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89" r:id="rId34"/>
    <p:sldId id="272" r:id="rId35"/>
    <p:sldId id="299" r:id="rId36"/>
    <p:sldId id="300" r:id="rId37"/>
    <p:sldId id="301" r:id="rId38"/>
    <p:sldId id="305" r:id="rId39"/>
    <p:sldId id="303" r:id="rId40"/>
    <p:sldId id="304" r:id="rId41"/>
    <p:sldId id="288" r:id="rId42"/>
    <p:sldId id="283" r:id="rId43"/>
    <p:sldId id="27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DF30-7C62-E54D-A51D-DDCC81E6F118}" type="datetime1">
              <a:rPr lang="en-US" smtClean="0"/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A30F7-F479-C943-B845-AD3A8F25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8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C1B06-9707-9E41-BEAD-BE830728F33A}" type="datetime1">
              <a:rPr lang="en-US" smtClean="0"/>
              <a:t>3/28/14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CCB54-E146-894B-A853-EE8F00C8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7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9A43-D134-5147-AC18-A86C2FCAFE2D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3B42-8D68-394B-8838-4E4AD49D6404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DD44-014B-5D4E-8DC0-A5D6D2B44CCA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294529-58A5-A24A-A4A8-1A7153FA891F}" type="datetime1">
              <a:rPr lang="en-US" smtClean="0"/>
              <a:t>3/28/14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402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393A4-FC28-EF45-B77E-F48962A33074}" type="datetime1">
              <a:rPr lang="en-US" smtClean="0">
                <a:solidFill>
                  <a:prstClr val="black"/>
                </a:solidFill>
              </a:rPr>
              <a:t>3/28/14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9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D72B7-C69E-4B4B-A2D3-B19425FE2A99}" type="datetime1">
              <a:rPr lang="en-US" smtClean="0">
                <a:solidFill>
                  <a:prstClr val="white"/>
                </a:solidFill>
              </a:rPr>
              <a:t>3/28/14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54691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702C-3EE1-9745-AEF6-4C3C216AD57E}" type="datetime1">
              <a:rPr lang="en-US" smtClean="0">
                <a:solidFill>
                  <a:prstClr val="white"/>
                </a:solidFill>
              </a:rPr>
              <a:t>3/28/14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5966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30F45-D6A1-6140-8768-596931FF89C4}" type="datetime1">
              <a:rPr lang="en-US" smtClean="0">
                <a:solidFill>
                  <a:prstClr val="black"/>
                </a:solidFill>
              </a:rPr>
              <a:t>3/28/14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0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8E775-52E3-9A4D-AA92-BAE4D5701D5B}" type="datetime1">
              <a:rPr lang="en-US" smtClean="0">
                <a:solidFill>
                  <a:prstClr val="white"/>
                </a:solidFill>
              </a:rPr>
              <a:t>3/28/14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070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DCC2E-A56E-6242-9E48-8665C894BD43}" type="datetime1">
              <a:rPr lang="en-US" smtClean="0">
                <a:solidFill>
                  <a:prstClr val="black"/>
                </a:solidFill>
              </a:rPr>
              <a:t>3/28/14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D49DA6-A9FB-E54F-937B-F84707471D75}" type="datetime1">
              <a:rPr lang="en-US" smtClean="0">
                <a:solidFill>
                  <a:prstClr val="black"/>
                </a:solidFill>
              </a:rPr>
              <a:t>3/28/14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8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4BA-24A3-FA4A-9FDA-486B977976F4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4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F8C6B5-F95A-4940-9B73-2A0162724D2D}" type="datetime1">
              <a:rPr lang="en-US" smtClean="0">
                <a:solidFill>
                  <a:prstClr val="white"/>
                </a:solidFill>
              </a:rPr>
              <a:t>3/28/14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42FDE4-A7DD-41A7-A0A6-9B649FB4333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2747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CB74C-2049-EC41-88ED-6ADCF9BC6D8F}" type="datetime1">
              <a:rPr lang="en-US" smtClean="0">
                <a:solidFill>
                  <a:prstClr val="black"/>
                </a:solidFill>
              </a:rPr>
              <a:t>3/28/14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4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F1CCF-666A-6642-A825-425FF90034F2}" type="datetime1">
              <a:rPr lang="en-US" smtClean="0">
                <a:solidFill>
                  <a:prstClr val="black"/>
                </a:solidFill>
              </a:rPr>
              <a:t>3/28/14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80E3-3530-614A-A8AC-A8467692ABFD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CEEB-5107-8B41-A4F5-7F2D972FE8B3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D9AA-5669-6D45-AF63-2107CCC523B9}" type="datetime1">
              <a:rPr lang="en-US" smtClean="0"/>
              <a:t>3/28/14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C057-84A5-C04E-A004-2D9F23FFABBB}" type="datetime1">
              <a:rPr lang="en-US" smtClean="0"/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950-30BE-4947-A74A-7E1DF1758094}" type="datetime1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7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8BAA-F244-1A47-A066-4FF46636CD1E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2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B48-5BF4-1F4F-8C7F-D2E0BB9A4FD4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6A5C-14B6-1A4A-936B-2A41AF170DFB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12BC-F937-2641-AB19-6BD00E65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989B9BE-675C-244B-A806-6AA6D69C056D}" type="datetime1">
              <a:rPr lang="en-US" smtClean="0">
                <a:solidFill>
                  <a:prstClr val="black"/>
                </a:solidFill>
                <a:latin typeface="Times New Roman" pitchFamily="18" charset="0"/>
              </a:rPr>
              <a:t>3/28/14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5BBC35B-A44B-4119-B8DA-DE9E3DFADA20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77200" y="6575425"/>
            <a:ext cx="407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9CC971-58DE-41FD-98F6-54CE5B19428D}" type="slidenum">
              <a:rPr lang="en-US" sz="1200">
                <a:solidFill>
                  <a:srgbClr val="DEF5FA"/>
                </a:solidFill>
                <a:latin typeface="Textile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0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wmf"/><Relationship Id="rId5" Type="http://schemas.openxmlformats.org/officeDocument/2006/relationships/image" Target="../media/image20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9.wmf"/><Relationship Id="rId8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22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  Precision </a:t>
            </a:r>
            <a:r>
              <a:rPr lang="en-US" sz="4800" dirty="0">
                <a:solidFill>
                  <a:srgbClr val="FF0000"/>
                </a:solidFill>
              </a:rPr>
              <a:t>Higgs </a:t>
            </a:r>
            <a:r>
              <a:rPr lang="en-US" sz="4800" dirty="0" smtClean="0">
                <a:solidFill>
                  <a:srgbClr val="FF0000"/>
                </a:solidFill>
              </a:rPr>
              <a:t>at </a:t>
            </a:r>
            <a:r>
              <a:rPr lang="en-US" sz="4800" dirty="0">
                <a:solidFill>
                  <a:srgbClr val="FF0000"/>
                </a:solidFill>
              </a:rPr>
              <a:t>Future </a:t>
            </a:r>
            <a:r>
              <a:rPr lang="en-US" sz="4800" dirty="0" smtClean="0">
                <a:solidFill>
                  <a:srgbClr val="FF0000"/>
                </a:solidFill>
              </a:rPr>
              <a:t>Colliders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964" y="1630624"/>
            <a:ext cx="3162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Howard E. Haber</a:t>
            </a:r>
          </a:p>
          <a:p>
            <a:r>
              <a:rPr lang="en-US" sz="3200" dirty="0" err="1" smtClean="0"/>
              <a:t>Gunion</a:t>
            </a:r>
            <a:r>
              <a:rPr lang="en-US" sz="3200" dirty="0" smtClean="0"/>
              <a:t> Fest</a:t>
            </a:r>
          </a:p>
          <a:p>
            <a:r>
              <a:rPr lang="en-US" sz="3200" dirty="0" smtClean="0"/>
              <a:t>UC Davis</a:t>
            </a:r>
          </a:p>
          <a:p>
            <a:r>
              <a:rPr lang="en-US" sz="3200" dirty="0" smtClean="0"/>
              <a:t>March 28, 2014</a:t>
            </a:r>
            <a:endParaRPr lang="en-US" sz="3200" dirty="0"/>
          </a:p>
        </p:txBody>
      </p:sp>
      <p:pic>
        <p:nvPicPr>
          <p:cNvPr id="9" name="Picture 8" descr="sl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64" y="4099003"/>
            <a:ext cx="3365500" cy="2413000"/>
          </a:xfrm>
          <a:prstGeom prst="rect">
            <a:avLst/>
          </a:prstGeom>
        </p:spPr>
      </p:pic>
      <p:pic>
        <p:nvPicPr>
          <p:cNvPr id="3" name="Picture 2" descr="SDC104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" y="2106149"/>
            <a:ext cx="5314276" cy="39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154" y="869089"/>
            <a:ext cx="7782299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we are not yet done…</a:t>
            </a:r>
          </a:p>
          <a:p>
            <a:endParaRPr lang="en-US" sz="3200" dirty="0"/>
          </a:p>
          <a:p>
            <a:r>
              <a:rPr lang="en-US" sz="3200" dirty="0" smtClean="0"/>
              <a:t>So, at the celebration of your 70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milestone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irthday, let me convey my gratitude for your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arm friendship and your </a:t>
            </a:r>
          </a:p>
          <a:p>
            <a:r>
              <a:rPr lang="en-US" sz="3200" dirty="0"/>
              <a:t>g</a:t>
            </a:r>
            <a:r>
              <a:rPr lang="en-US" sz="3200" dirty="0" smtClean="0"/>
              <a:t>enerosity in sharing</a:t>
            </a:r>
          </a:p>
          <a:p>
            <a:r>
              <a:rPr lang="en-US" sz="3200" dirty="0"/>
              <a:t>y</a:t>
            </a:r>
            <a:r>
              <a:rPr lang="en-US" sz="3200" dirty="0" smtClean="0"/>
              <a:t>our ideas and your</a:t>
            </a:r>
          </a:p>
          <a:p>
            <a:r>
              <a:rPr lang="en-US" sz="3200" dirty="0" smtClean="0"/>
              <a:t>dedication to foster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his long and fruitful</a:t>
            </a:r>
          </a:p>
          <a:p>
            <a:r>
              <a:rPr lang="en-US" sz="3200" dirty="0" smtClean="0"/>
              <a:t>collaboration. </a:t>
            </a:r>
            <a:endParaRPr lang="en-US" sz="3200" dirty="0"/>
          </a:p>
        </p:txBody>
      </p:sp>
      <p:pic>
        <p:nvPicPr>
          <p:cNvPr id="3" name="Picture 2" descr="b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61" y="3422882"/>
            <a:ext cx="2832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Precision Higgs at Future Colliders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14621"/>
            <a:ext cx="81105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Reference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 smtClean="0">
                <a:solidFill>
                  <a:schemeClr val="accent1"/>
                </a:solidFill>
              </a:rPr>
              <a:t>    </a:t>
            </a:r>
            <a:r>
              <a:rPr lang="en-US" sz="3200" i="1" dirty="0" smtClean="0">
                <a:solidFill>
                  <a:srgbClr val="0000FF"/>
                </a:solidFill>
              </a:rPr>
              <a:t>ILC Higgs White Paper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by </a:t>
            </a:r>
            <a:r>
              <a:rPr lang="en-US" sz="3200" dirty="0" smtClean="0"/>
              <a:t>D.M. </a:t>
            </a:r>
            <a:r>
              <a:rPr lang="en-US" sz="3200" dirty="0" err="1" smtClean="0"/>
              <a:t>Asner</a:t>
            </a:r>
            <a:r>
              <a:rPr lang="en-US" sz="3200" dirty="0"/>
              <a:t>, </a:t>
            </a:r>
            <a:r>
              <a:rPr lang="en-US" sz="3200" dirty="0" smtClean="0"/>
              <a:t>T. </a:t>
            </a:r>
            <a:r>
              <a:rPr lang="en-US" sz="3200" dirty="0" err="1" smtClean="0"/>
              <a:t>Barklow</a:t>
            </a:r>
            <a:r>
              <a:rPr lang="en-US" sz="3200" dirty="0"/>
              <a:t>, </a:t>
            </a:r>
            <a:r>
              <a:rPr lang="en-US" sz="3200" dirty="0" smtClean="0"/>
              <a:t>C. </a:t>
            </a:r>
            <a:r>
              <a:rPr lang="en-US" sz="3200" dirty="0" err="1" smtClean="0"/>
              <a:t>Calancha</a:t>
            </a:r>
            <a:r>
              <a:rPr lang="en-US" sz="3200" dirty="0"/>
              <a:t>, </a:t>
            </a:r>
            <a:endParaRPr lang="en-US" sz="3200" dirty="0" smtClean="0"/>
          </a:p>
          <a:p>
            <a:r>
              <a:rPr lang="en-US" sz="3200" dirty="0" smtClean="0"/>
              <a:t>K. </a:t>
            </a:r>
            <a:r>
              <a:rPr lang="en-US" sz="3200" dirty="0" err="1" smtClean="0"/>
              <a:t>Fujii</a:t>
            </a:r>
            <a:r>
              <a:rPr lang="en-US" sz="3200" dirty="0"/>
              <a:t>, </a:t>
            </a:r>
            <a:r>
              <a:rPr lang="en-US" sz="3200" dirty="0" smtClean="0"/>
              <a:t>N. Graf</a:t>
            </a:r>
            <a:r>
              <a:rPr lang="en-US" sz="3200" dirty="0"/>
              <a:t>, </a:t>
            </a:r>
            <a:r>
              <a:rPr lang="en-US" sz="3200" dirty="0" smtClean="0"/>
              <a:t>H.E. Haber,</a:t>
            </a:r>
            <a:r>
              <a:rPr lang="en-US" sz="3200" dirty="0" smtClean="0"/>
              <a:t> et al.,</a:t>
            </a:r>
          </a:p>
          <a:p>
            <a:r>
              <a:rPr lang="en-US" sz="3200" dirty="0"/>
              <a:t>arXiv:1310.0763 [</a:t>
            </a:r>
            <a:r>
              <a:rPr lang="en-US" sz="3200" dirty="0" err="1"/>
              <a:t>hep-ph</a:t>
            </a:r>
            <a:r>
              <a:rPr lang="en-US" sz="3200" dirty="0" smtClean="0"/>
              <a:t>], to appear in the </a:t>
            </a:r>
          </a:p>
          <a:p>
            <a:r>
              <a:rPr lang="en-US" sz="3200" dirty="0" smtClean="0"/>
              <a:t>Proceedings of the 2013 Snowmass Community</a:t>
            </a:r>
          </a:p>
          <a:p>
            <a:r>
              <a:rPr lang="en-US" sz="3200" dirty="0" smtClean="0"/>
              <a:t>Study.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118503"/>
            <a:ext cx="8545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See also M.E. </a:t>
            </a:r>
            <a:r>
              <a:rPr lang="en-US" sz="3200" dirty="0" err="1" smtClean="0"/>
              <a:t>Peskin</a:t>
            </a:r>
            <a:r>
              <a:rPr lang="en-US" sz="3200" dirty="0"/>
              <a:t>, </a:t>
            </a:r>
            <a:r>
              <a:rPr lang="en-US" sz="3200" i="1" dirty="0">
                <a:solidFill>
                  <a:srgbClr val="0000FF"/>
                </a:solidFill>
              </a:rPr>
              <a:t>Estimation of LHC and </a:t>
            </a:r>
            <a:endParaRPr lang="en-US" sz="3200" i="1" dirty="0" smtClean="0">
              <a:solidFill>
                <a:srgbClr val="0000FF"/>
              </a:solidFill>
            </a:endParaRPr>
          </a:p>
          <a:p>
            <a:r>
              <a:rPr lang="en-US" sz="3200" i="1" dirty="0" smtClean="0">
                <a:solidFill>
                  <a:srgbClr val="0000FF"/>
                </a:solidFill>
              </a:rPr>
              <a:t>ILC </a:t>
            </a:r>
            <a:r>
              <a:rPr lang="en-US" sz="3200" i="1" dirty="0">
                <a:solidFill>
                  <a:srgbClr val="0000FF"/>
                </a:solidFill>
              </a:rPr>
              <a:t>Capabilities for Precision Higgs Boson Coupling </a:t>
            </a:r>
            <a:endParaRPr lang="en-US" sz="3200" i="1" dirty="0" smtClean="0">
              <a:solidFill>
                <a:srgbClr val="0000FF"/>
              </a:solidFill>
            </a:endParaRPr>
          </a:p>
          <a:p>
            <a:r>
              <a:rPr lang="en-US" sz="3200" i="1" dirty="0" smtClean="0">
                <a:solidFill>
                  <a:srgbClr val="0000FF"/>
                </a:solidFill>
              </a:rPr>
              <a:t>Measurements</a:t>
            </a:r>
            <a:r>
              <a:rPr lang="en-US" sz="3200" dirty="0" smtClean="0"/>
              <a:t>,</a:t>
            </a:r>
            <a:r>
              <a:rPr lang="en-US" sz="3200" dirty="0"/>
              <a:t>  arXiv:1312.4974 [</a:t>
            </a:r>
            <a:r>
              <a:rPr lang="en-US" sz="3200" dirty="0" err="1"/>
              <a:t>hep-ph</a:t>
            </a:r>
            <a:r>
              <a:rPr lang="en-US" sz="3200" dirty="0"/>
              <a:t>]. </a:t>
            </a:r>
          </a:p>
        </p:txBody>
      </p:sp>
    </p:spTree>
    <p:extLst>
      <p:ext uri="{BB962C8B-B14F-4D97-AF65-F5344CB8AC3E}">
        <p14:creationId xmlns:p14="http://schemas.microsoft.com/office/powerpoint/2010/main" val="148033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09" y="533400"/>
            <a:ext cx="646529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98408"/>
              </p:ext>
            </p:extLst>
          </p:nvPr>
        </p:nvGraphicFramePr>
        <p:xfrm>
          <a:off x="693738" y="200025"/>
          <a:ext cx="6545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3936960" imgH="253800" progId="Equation.3">
                  <p:embed/>
                </p:oleObj>
              </mc:Choice>
              <mc:Fallback>
                <p:oleObj name="Equation" r:id="rId4" imgW="3936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00025"/>
                        <a:ext cx="6545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172124" y="3089904"/>
            <a:ext cx="4274976" cy="3768096"/>
            <a:chOff x="681796" y="2514600"/>
            <a:chExt cx="3898860" cy="3352801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96" y="2514600"/>
              <a:ext cx="3898860" cy="335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785651" y="2656902"/>
              <a:ext cx="674783" cy="25908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98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Energy/Luminosity running scenarios</a:t>
            </a:r>
            <a:endParaRPr lang="en-US" sz="3600" u="sng" dirty="0"/>
          </a:p>
        </p:txBody>
      </p:sp>
      <p:pic>
        <p:nvPicPr>
          <p:cNvPr id="4" name="Picture 3" descr="ILC_Bas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627"/>
            <a:ext cx="9144000" cy="3162910"/>
          </a:xfrm>
          <a:prstGeom prst="rect">
            <a:avLst/>
          </a:prstGeom>
        </p:spPr>
      </p:pic>
      <p:pic>
        <p:nvPicPr>
          <p:cNvPr id="7" name="Picture 6" descr="ILC_L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851"/>
            <a:ext cx="9144000" cy="222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8147" y="1206576"/>
            <a:ext cx="484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From the ILC Technical Design Report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32839"/>
              </p:ext>
            </p:extLst>
          </p:nvPr>
        </p:nvGraphicFramePr>
        <p:xfrm>
          <a:off x="634975" y="5272230"/>
          <a:ext cx="82546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669"/>
                <a:gridCol w="2063669"/>
                <a:gridCol w="2063669"/>
                <a:gridCol w="20636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 Energy: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250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500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1000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3.0</a:t>
                      </a:r>
                      <a:r>
                        <a:rPr lang="en-US" baseline="30000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4.9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62649" y="4649484"/>
            <a:ext cx="590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Luminosity (in units of 10</a:t>
            </a:r>
            <a:r>
              <a:rPr lang="en-US" sz="2800" baseline="30000" dirty="0" smtClean="0"/>
              <a:t>34</a:t>
            </a:r>
            <a:r>
              <a:rPr lang="en-US" sz="2800" dirty="0" smtClean="0"/>
              <a:t> cm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975" y="6384750"/>
            <a:ext cx="825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*not in ILC TDR; high rep rate operation proposed by Marc Ross and Nick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9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Luminosity Upgrade at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cm</a:t>
            </a:r>
            <a:r>
              <a:rPr lang="en-US" sz="3200" dirty="0" smtClean="0"/>
              <a:t>=250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238452"/>
              </p:ext>
            </p:extLst>
          </p:nvPr>
        </p:nvGraphicFramePr>
        <p:xfrm>
          <a:off x="609600" y="5226051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3" imgW="1384200" imgH="203040" progId="Equation.DSMT4">
                  <p:embed/>
                </p:oleObj>
              </mc:Choice>
              <mc:Fallback>
                <p:oleObj name="Equation" r:id="rId3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26051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" y="5181600"/>
            <a:ext cx="457200" cy="304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30584"/>
            <a:ext cx="6934200" cy="27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" y="4800600"/>
            <a:ext cx="457200" cy="28575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92464"/>
              </p:ext>
            </p:extLst>
          </p:nvPr>
        </p:nvGraphicFramePr>
        <p:xfrm>
          <a:off x="647762" y="4851400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62" y="4851400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046434" y="4953000"/>
            <a:ext cx="381000" cy="182880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05800" y="4953000"/>
            <a:ext cx="381000" cy="1828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33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838200"/>
            <a:ext cx="5368925" cy="32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5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31" y="-139406"/>
            <a:ext cx="8191169" cy="913884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Energy/Luminosity scenarios</a:t>
            </a:r>
            <a:endParaRPr lang="en-US" sz="3600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34893"/>
              </p:ext>
            </p:extLst>
          </p:nvPr>
        </p:nvGraphicFramePr>
        <p:xfrm>
          <a:off x="0" y="867415"/>
          <a:ext cx="9144000" cy="213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859"/>
                <a:gridCol w="1367170"/>
                <a:gridCol w="926638"/>
                <a:gridCol w="1048166"/>
                <a:gridCol w="865874"/>
                <a:gridCol w="1032974"/>
                <a:gridCol w="909319"/>
                <a:gridCol w="1035102"/>
                <a:gridCol w="996898"/>
              </a:tblGrid>
              <a:tr h="547143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nickname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cm</a:t>
                      </a:r>
                      <a:r>
                        <a:rPr lang="en-US" baseline="0" dirty="0" smtClean="0"/>
                        <a:t>(1)</a:t>
                      </a:r>
                    </a:p>
                    <a:p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Lumi</a:t>
                      </a:r>
                      <a:r>
                        <a:rPr lang="en-US" dirty="0" smtClean="0"/>
                        <a:t> (1)</a:t>
                      </a:r>
                    </a:p>
                    <a:p>
                      <a:r>
                        <a:rPr lang="en-US" dirty="0" smtClean="0"/>
                        <a:t>  (fb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cm</a:t>
                      </a:r>
                      <a:r>
                        <a:rPr lang="en-US" baseline="0" dirty="0" smtClean="0"/>
                        <a:t>(2)</a:t>
                      </a:r>
                    </a:p>
                    <a:p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Lumi</a:t>
                      </a:r>
                      <a:r>
                        <a:rPr lang="en-US" dirty="0" smtClean="0"/>
                        <a:t> (2)</a:t>
                      </a:r>
                    </a:p>
                    <a:p>
                      <a:r>
                        <a:rPr lang="en-US" dirty="0" smtClean="0"/>
                        <a:t>  (fb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cm</a:t>
                      </a:r>
                      <a:r>
                        <a:rPr lang="en-US" baseline="0" dirty="0" smtClean="0"/>
                        <a:t>(3)</a:t>
                      </a:r>
                    </a:p>
                    <a:p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Lumi</a:t>
                      </a:r>
                      <a:r>
                        <a:rPr lang="en-US" dirty="0" smtClean="0"/>
                        <a:t> (3)</a:t>
                      </a:r>
                    </a:p>
                    <a:p>
                      <a:r>
                        <a:rPr lang="en-US" dirty="0" smtClean="0"/>
                        <a:t>  (fb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Runtime</a:t>
                      </a:r>
                    </a:p>
                    <a:p>
                      <a:r>
                        <a:rPr lang="en-US" dirty="0" smtClean="0"/>
                        <a:t> (years)</a:t>
                      </a:r>
                      <a:endParaRPr lang="en-US" dirty="0"/>
                    </a:p>
                  </a:txBody>
                  <a:tcPr/>
                </a:tc>
              </a:tr>
              <a:tr h="387210">
                <a:tc>
                  <a:txBody>
                    <a:bodyPr/>
                    <a:lstStyle/>
                    <a:p>
                      <a:r>
                        <a:rPr lang="en-US" dirty="0" smtClean="0"/>
                        <a:t> 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ILC (250)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ILC (500)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ILC</a:t>
                      </a:r>
                      <a:r>
                        <a:rPr lang="en-US" baseline="0" dirty="0" smtClean="0"/>
                        <a:t> (1000)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ILC(</a:t>
                      </a:r>
                      <a:r>
                        <a:rPr lang="en-US" dirty="0" err="1" smtClean="0"/>
                        <a:t>LumUp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5.8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1240" y="3186192"/>
            <a:ext cx="81355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At each stage, the </a:t>
            </a:r>
            <a:r>
              <a:rPr lang="en-US" sz="2000" i="1" dirty="0" smtClean="0"/>
              <a:t>accumulated</a:t>
            </a:r>
            <a:r>
              <a:rPr lang="en-US" sz="2000" dirty="0" smtClean="0"/>
              <a:t> luminosity of a given energy is listed.  The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runtimes listed consist of actual elapsed </a:t>
            </a:r>
            <a:r>
              <a:rPr lang="en-US" sz="2000" i="1" dirty="0" smtClean="0"/>
              <a:t>cumulative</a:t>
            </a:r>
            <a:r>
              <a:rPr lang="en-US" sz="2000" dirty="0" smtClean="0"/>
              <a:t> running time at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end of each stage.  Assuming that the ILC runs for 1/3 of the time, then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the actual time elapsed is equal to the runtime times 3. </a:t>
            </a:r>
          </a:p>
          <a:p>
            <a:pPr marL="285750" indent="-285750">
              <a:buFont typeface="Wingdings" charset="2"/>
              <a:buChar char="Ø"/>
            </a:pPr>
            <a:endParaRPr lang="en-US" sz="2000" dirty="0"/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Assume that the ILC is run at its baseline luminosity at 250 </a:t>
            </a:r>
            <a:r>
              <a:rPr lang="en-US" sz="2000" dirty="0" err="1" smtClean="0"/>
              <a:t>GeV</a:t>
            </a:r>
            <a:r>
              <a:rPr lang="en-US" sz="2000" dirty="0" smtClean="0"/>
              <a:t> (stage 1),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then at 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(stage 2), and finally at 1000 </a:t>
            </a:r>
            <a:r>
              <a:rPr lang="en-US" sz="2000" dirty="0" err="1" smtClean="0"/>
              <a:t>GeV</a:t>
            </a:r>
            <a:r>
              <a:rPr lang="en-US" sz="2000" dirty="0" smtClean="0"/>
              <a:t> (stage 3)</a:t>
            </a:r>
          </a:p>
          <a:p>
            <a:endParaRPr lang="en-US" sz="2000" dirty="0"/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Then, stage 4 repeats the successive stages 1, 2 and 3 at the upgraded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luminosity.  </a:t>
            </a:r>
            <a:r>
              <a:rPr lang="en-US" sz="2000" dirty="0"/>
              <a:t>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2525" y="6356291"/>
            <a:ext cx="86683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real time, </a:t>
            </a:r>
            <a:r>
              <a:rPr lang="en-US" sz="2400" dirty="0" smtClean="0">
                <a:solidFill>
                  <a:srgbClr val="FF0000"/>
                </a:solidFill>
              </a:rPr>
              <a:t>this </a:t>
            </a:r>
            <a:r>
              <a:rPr lang="en-US" sz="2400" dirty="0">
                <a:solidFill>
                  <a:srgbClr val="FF0000"/>
                </a:solidFill>
              </a:rPr>
              <a:t>entire program </a:t>
            </a:r>
            <a:r>
              <a:rPr lang="en-US" sz="2400" dirty="0" smtClean="0">
                <a:solidFill>
                  <a:srgbClr val="FF0000"/>
                </a:solidFill>
              </a:rPr>
              <a:t>would require  </a:t>
            </a:r>
            <a:r>
              <a:rPr lang="en-US" sz="2400" dirty="0">
                <a:solidFill>
                  <a:srgbClr val="FF0000"/>
                </a:solidFill>
              </a:rPr>
              <a:t>5.8 x 3 = 17.4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3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3" y="2703886"/>
            <a:ext cx="4263796" cy="3708789"/>
            <a:chOff x="681796" y="2514600"/>
            <a:chExt cx="3898860" cy="3352801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96" y="2514600"/>
              <a:ext cx="3898860" cy="335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85651" y="2656902"/>
              <a:ext cx="674783" cy="25908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75" y="2556305"/>
            <a:ext cx="4422025" cy="393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822" y="867414"/>
            <a:ext cx="8356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Beam polarization can increase the vector boson fusion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ross section, W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W</a:t>
            </a:r>
            <a:r>
              <a:rPr lang="en-US" sz="2800" baseline="30000" dirty="0" smtClean="0"/>
              <a:t>-  </a:t>
            </a:r>
            <a:r>
              <a:rPr lang="en-US" sz="2800" dirty="0" smtClean="0">
                <a:sym typeface="Wingdings"/>
              </a:rPr>
              <a:t> H, by as much as a factor of two.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4192" y="2481986"/>
            <a:ext cx="140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P(e</a:t>
            </a:r>
            <a:r>
              <a:rPr lang="en-US" baseline="30000" dirty="0" smtClean="0"/>
              <a:t>-</a:t>
            </a:r>
            <a:r>
              <a:rPr lang="en-US" dirty="0" smtClean="0"/>
              <a:t>,e</a:t>
            </a:r>
            <a:r>
              <a:rPr lang="en-US" baseline="30000" dirty="0" smtClean="0"/>
              <a:t>+</a:t>
            </a:r>
            <a:r>
              <a:rPr lang="en-US" dirty="0" smtClean="0"/>
              <a:t>)=(0,0)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2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681002"/>
            <a:ext cx="3577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Systematic errors:</a:t>
            </a:r>
            <a:endParaRPr lang="en-US" sz="3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785698"/>
            <a:ext cx="7988300" cy="226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712519"/>
            <a:ext cx="7636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Simulations:</a:t>
            </a:r>
            <a:r>
              <a:rPr lang="en-US" sz="3600" dirty="0" smtClean="0"/>
              <a:t> Full simulations performed 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ith ILD and/or </a:t>
            </a:r>
            <a:r>
              <a:rPr lang="en-US" sz="3600" dirty="0" err="1" smtClean="0"/>
              <a:t>SiD</a:t>
            </a:r>
            <a:r>
              <a:rPr lang="en-US" sz="3600" dirty="0" smtClean="0"/>
              <a:t> </a:t>
            </a:r>
            <a:r>
              <a:rPr lang="en-US" sz="3600" dirty="0" err="1" smtClean="0"/>
              <a:t>dectector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359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598" y="430423"/>
            <a:ext cx="7118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does the ILC actually </a:t>
            </a:r>
            <a:r>
              <a:rPr lang="en-US" sz="3600" dirty="0" smtClean="0"/>
              <a:t>measure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5631" y="1703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297" y="1595424"/>
            <a:ext cx="496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33" y="1697600"/>
            <a:ext cx="6858000" cy="4826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6758" t="7664" r="54821" b="47814"/>
          <a:stretch/>
        </p:blipFill>
        <p:spPr bwMode="auto">
          <a:xfrm>
            <a:off x="4944989" y="2817119"/>
            <a:ext cx="3937213" cy="325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0695" y="2615754"/>
            <a:ext cx="48095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  The </a:t>
            </a:r>
            <a:r>
              <a:rPr lang="en-US" sz="2800" i="1" dirty="0" smtClean="0"/>
              <a:t>Z </a:t>
            </a:r>
            <a:r>
              <a:rPr lang="en-US" sz="2800" dirty="0" smtClean="0"/>
              <a:t>can be reconstructed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</a:t>
            </a:r>
            <a:r>
              <a:rPr lang="en-US" sz="2800" dirty="0" smtClean="0"/>
              <a:t> in charged lepton and quark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channels.</a:t>
            </a:r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i="1" dirty="0" smtClean="0"/>
              <a:t>H </a:t>
            </a:r>
            <a:r>
              <a:rPr lang="en-US" sz="2800" dirty="0" smtClean="0"/>
              <a:t>can be “seen” in the </a:t>
            </a:r>
          </a:p>
          <a:p>
            <a:r>
              <a:rPr lang="en-US" sz="2800" dirty="0" smtClean="0"/>
              <a:t>    mass spectrum recoiling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against the </a:t>
            </a:r>
            <a:r>
              <a:rPr lang="en-US" sz="2800" i="1" dirty="0" smtClean="0"/>
              <a:t>Z </a:t>
            </a:r>
            <a:r>
              <a:rPr lang="en-US" sz="2800" dirty="0" smtClean="0"/>
              <a:t>(including the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invisible Higgs decays).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i="1" dirty="0" smtClean="0"/>
              <a:t>H </a:t>
            </a:r>
            <a:r>
              <a:rPr lang="en-US" sz="2800" dirty="0" smtClean="0"/>
              <a:t>can be reconstructed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</a:t>
            </a:r>
            <a:r>
              <a:rPr lang="en-US" sz="2800" dirty="0" smtClean="0"/>
              <a:t>in its main decay channels.</a:t>
            </a:r>
          </a:p>
        </p:txBody>
      </p:sp>
    </p:spTree>
    <p:extLst>
      <p:ext uri="{BB962C8B-B14F-4D97-AF65-F5344CB8AC3E}">
        <p14:creationId xmlns:p14="http://schemas.microsoft.com/office/powerpoint/2010/main" val="54661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Invisible Higgs Decay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85313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400" dirty="0" smtClean="0"/>
              <a:t>In the SM, </a:t>
            </a:r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invisible Higgs decay is             H </a:t>
            </a:r>
            <a:r>
              <a:rPr kumimoji="1" lang="en-US" altLang="ja-JP" sz="2400" dirty="0" smtClean="0">
                <a:sym typeface="Wingdings" pitchFamily="2" charset="2"/>
              </a:rPr>
              <a:t> ZZ* 4</a:t>
            </a:r>
            <a:r>
              <a:rPr kumimoji="1" lang="en-US" altLang="ja-JP" sz="24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dirty="0" smtClean="0"/>
              <a:t> process and its BF is small ~0.1%</a:t>
            </a:r>
            <a:endParaRPr kumimoji="1" lang="en-US" altLang="ja-JP" sz="2400" dirty="0" smtClean="0">
              <a:latin typeface="Symbol" pitchFamily="18" charset="2"/>
              <a:sym typeface="Wingdings" pitchFamily="2" charset="2"/>
            </a:endParaRPr>
          </a:p>
          <a:p>
            <a:r>
              <a:rPr lang="en-US" altLang="ja-JP" sz="2400" dirty="0" smtClean="0"/>
              <a:t>If we found sizable invisible Higgs decays, it is clear new physics signal.</a:t>
            </a:r>
          </a:p>
          <a:p>
            <a:pPr lvl="1"/>
            <a:r>
              <a:rPr lang="en-US" altLang="ja-JP" sz="2000" dirty="0" smtClean="0"/>
              <a:t>The decay products are dark matter candidates.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At the </a:t>
            </a:r>
            <a:r>
              <a:rPr kumimoji="1" lang="en-US" altLang="ja-JP" sz="2400" dirty="0" smtClean="0"/>
              <a:t>LHC, one can search for invisible Higgs decays by using recoil mass from Z or summing up BFs </a:t>
            </a:r>
            <a:r>
              <a:rPr lang="en-US" altLang="ja-JP" sz="2400" dirty="0" smtClean="0"/>
              <a:t>of </a:t>
            </a:r>
            <a:r>
              <a:rPr kumimoji="1" lang="en-US" altLang="ja-JP" sz="2400" dirty="0" smtClean="0"/>
              <a:t>observed decay modes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with some assumptions</a:t>
            </a:r>
            <a:r>
              <a:rPr kumimoji="1" lang="en-US" altLang="ja-JP" sz="2400" dirty="0" smtClean="0"/>
              <a:t>.</a:t>
            </a:r>
          </a:p>
          <a:p>
            <a:pPr lvl="1"/>
            <a:r>
              <a:rPr kumimoji="1" lang="en-US" altLang="ja-JP" sz="2000" dirty="0" smtClean="0"/>
              <a:t>The upper limit is O(10%).</a:t>
            </a:r>
          </a:p>
          <a:p>
            <a:r>
              <a:rPr kumimoji="1" lang="en-US" altLang="ja-JP" sz="2400" dirty="0" smtClean="0"/>
              <a:t>At the ILC, we can search for invisible Higgs decays using a recoil mass technique</a:t>
            </a:r>
            <a:r>
              <a:rPr lang="en-US" altLang="ja-JP" sz="2400" dirty="0" smtClean="0"/>
              <a:t> with </a:t>
            </a:r>
            <a:r>
              <a:rPr lang="en-US" altLang="ja-JP" sz="2400" dirty="0" smtClean="0">
                <a:solidFill>
                  <a:srgbClr val="FF0000"/>
                </a:solidFill>
              </a:rPr>
              <a:t>model </a:t>
            </a:r>
            <a:r>
              <a:rPr lang="en-US" altLang="ja-JP" sz="2400" dirty="0">
                <a:solidFill>
                  <a:srgbClr val="FF0000"/>
                </a:solidFill>
              </a:rPr>
              <a:t>independent </a:t>
            </a:r>
            <a:r>
              <a:rPr lang="en-US" altLang="ja-JP" sz="2400" dirty="0" smtClean="0">
                <a:solidFill>
                  <a:srgbClr val="FF0000"/>
                </a:solidFill>
              </a:rPr>
              <a:t>way!</a:t>
            </a:r>
          </a:p>
          <a:p>
            <a:pPr lvl="1"/>
            <a:r>
              <a:rPr kumimoji="1" lang="en-US" altLang="ja-JP" sz="2000" dirty="0" err="1" smtClean="0"/>
              <a:t>e+e</a:t>
            </a:r>
            <a:r>
              <a:rPr kumimoji="1" lang="en-US" altLang="ja-JP" sz="2000" dirty="0" smtClean="0"/>
              <a:t>- </a:t>
            </a:r>
            <a:r>
              <a:rPr kumimoji="1" lang="en-US" altLang="ja-JP" sz="2000" dirty="0" smtClean="0">
                <a:sym typeface="Wingdings" pitchFamily="2" charset="2"/>
              </a:rPr>
              <a:t> ZH </a:t>
            </a:r>
            <a:endParaRPr kumimoji="1" lang="en-US" altLang="ja-JP" sz="2000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012160" y="1196752"/>
            <a:ext cx="3000396" cy="2643206"/>
            <a:chOff x="5857884" y="3571876"/>
            <a:chExt cx="3000396" cy="264320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7884" y="3571876"/>
              <a:ext cx="3000396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直線コネクタ 8"/>
            <p:cNvCxnSpPr/>
            <p:nvPr/>
          </p:nvCxnSpPr>
          <p:spPr>
            <a:xfrm rot="5400000">
              <a:off x="7465239" y="5750735"/>
              <a:ext cx="642942" cy="28575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7929586" y="5572140"/>
              <a:ext cx="714380" cy="285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カーブ矢印 12"/>
            <p:cNvSpPr/>
            <p:nvPr/>
          </p:nvSpPr>
          <p:spPr>
            <a:xfrm>
              <a:off x="7143768" y="4429132"/>
              <a:ext cx="214314" cy="64294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48495"/>
              </p:ext>
            </p:extLst>
          </p:nvPr>
        </p:nvGraphicFramePr>
        <p:xfrm>
          <a:off x="6529702" y="4437112"/>
          <a:ext cx="19113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数式" r:id="rId4" imgW="927000" imgH="228600" progId="Equation.3">
                  <p:embed/>
                </p:oleObj>
              </mc:Choice>
              <mc:Fallback>
                <p:oleObj name="数式" r:id="rId4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702" y="4437112"/>
                        <a:ext cx="19113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6588224" y="5589240"/>
            <a:ext cx="8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known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98110" y="5589240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measured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6" idx="0"/>
          </p:cNvCxnSpPr>
          <p:nvPr/>
        </p:nvCxnSpPr>
        <p:spPr>
          <a:xfrm flipV="1">
            <a:off x="6997503" y="4941168"/>
            <a:ext cx="40927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7" idx="0"/>
          </p:cNvCxnSpPr>
          <p:nvPr/>
        </p:nvCxnSpPr>
        <p:spPr>
          <a:xfrm flipH="1" flipV="1">
            <a:off x="8200742" y="4809310"/>
            <a:ext cx="157875" cy="779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74804"/>
              </p:ext>
            </p:extLst>
          </p:nvPr>
        </p:nvGraphicFramePr>
        <p:xfrm>
          <a:off x="100185" y="115889"/>
          <a:ext cx="8967615" cy="34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6" imgW="5359320" imgH="203040" progId="Equation.3">
                  <p:embed/>
                </p:oleObj>
              </mc:Choice>
              <mc:Fallback>
                <p:oleObj name="Equation" r:id="rId6" imgW="5359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5" y="115889"/>
                        <a:ext cx="8967615" cy="341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210" y="395617"/>
            <a:ext cx="4642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latin typeface="Times New Roman"/>
                <a:cs typeface="Times New Roman"/>
              </a:rPr>
              <a:t>Timeline of a collaboration</a:t>
            </a:r>
            <a:endParaRPr lang="en-US" sz="3200" u="sng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657" y="1374512"/>
            <a:ext cx="835356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July, 1978—First meeting at Seattle Summer Institute on the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 Electroweak Interactions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400" dirty="0" smtClean="0">
                <a:latin typeface="Times New Roman"/>
                <a:cs typeface="Times New Roman"/>
              </a:rPr>
              <a:t>Lost </a:t>
            </a:r>
            <a:r>
              <a:rPr lang="en-US" sz="2400" dirty="0" smtClean="0">
                <a:latin typeface="Times New Roman"/>
                <a:cs typeface="Times New Roman"/>
              </a:rPr>
              <a:t>badly at squash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August, 1981—Second meeting at </a:t>
            </a:r>
            <a:r>
              <a:rPr lang="en-US" sz="2400" dirty="0">
                <a:latin typeface="Times New Roman"/>
                <a:cs typeface="Times New Roman"/>
              </a:rPr>
              <a:t>Seattle Summer Institute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on </a:t>
            </a:r>
            <a:r>
              <a:rPr lang="en-US" sz="2400" dirty="0">
                <a:latin typeface="Times New Roman"/>
                <a:cs typeface="Times New Roman"/>
              </a:rPr>
              <a:t>Grand Unification, </a:t>
            </a:r>
            <a:r>
              <a:rPr lang="en-US" sz="2400" dirty="0" err="1">
                <a:latin typeface="Times New Roman"/>
                <a:cs typeface="Times New Roman"/>
              </a:rPr>
              <a:t>Supersymmetry</a:t>
            </a:r>
            <a:r>
              <a:rPr lang="en-US" sz="2400" dirty="0">
                <a:latin typeface="Times New Roman"/>
                <a:cs typeface="Times New Roman"/>
              </a:rPr>
              <a:t> and </a:t>
            </a:r>
            <a:r>
              <a:rPr lang="en-US" sz="2400" dirty="0" err="1" smtClean="0">
                <a:latin typeface="Times New Roman"/>
                <a:cs typeface="Times New Roman"/>
              </a:rPr>
              <a:t>Supergravity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57300" lvl="2" indent="-342900">
              <a:buFont typeface="Wingdings" charset="2"/>
              <a:buChar char="§"/>
            </a:pPr>
            <a:r>
              <a:rPr lang="en-US" sz="2400" dirty="0" smtClean="0">
                <a:latin typeface="Times New Roman"/>
                <a:cs typeface="Times New Roman"/>
              </a:rPr>
              <a:t>Attempt to learn SUSY using four-component </a:t>
            </a:r>
            <a:r>
              <a:rPr lang="en-US" sz="2400" dirty="0" err="1" smtClean="0">
                <a:latin typeface="Times New Roman"/>
                <a:cs typeface="Times New Roman"/>
              </a:rPr>
              <a:t>spinors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2"/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(one month before the release of Part 1 of the</a:t>
            </a:r>
          </a:p>
          <a:p>
            <a:pPr lvl="2"/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Supersymmetry</a:t>
            </a:r>
            <a:r>
              <a:rPr lang="en-US" sz="2400" dirty="0" smtClean="0">
                <a:latin typeface="Times New Roman"/>
                <a:cs typeface="Times New Roman"/>
              </a:rPr>
              <a:t> Lectures by </a:t>
            </a:r>
            <a:r>
              <a:rPr lang="en-US" sz="2400" dirty="0" err="1" smtClean="0">
                <a:latin typeface="Times New Roman"/>
                <a:cs typeface="Times New Roman"/>
              </a:rPr>
              <a:t>Wess</a:t>
            </a:r>
            <a:r>
              <a:rPr lang="en-US" sz="2400" dirty="0" smtClean="0">
                <a:latin typeface="Times New Roman"/>
                <a:cs typeface="Times New Roman"/>
              </a:rPr>
              <a:t> and Bagger) 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rench feast hosted by three star chef Jean Iliopoulos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April 21-23, 1983—Fourth Workshop on Grand Unification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(FWOGU) held in Philadelphia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400" dirty="0" smtClean="0">
                <a:latin typeface="Times New Roman"/>
                <a:cs typeface="Times New Roman"/>
              </a:rPr>
              <a:t>Jack and I discuss whether it would be useful to provide</a:t>
            </a:r>
          </a:p>
          <a:p>
            <a:pPr lvl="2"/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a comprehensive study of Higgs bosons in the MSSM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79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kimasa\Documents\presentation\2013\20130629HiggsInvisibleDecaysAtSnowmass\Recoil_mass_Right_250GeV_250invfb_with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06" y="3224838"/>
            <a:ext cx="4659194" cy="33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kimasa\Documents\presentation\2013\20130629HiggsInvisibleDecaysAtSnowmass\Recoil_mass_Left_250GeV_250invfb_withsig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7707"/>
            <a:ext cx="4630675" cy="33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ja-JP" sz="3200" u="sng" dirty="0" err="1" smtClean="0"/>
              <a:t>Signal+Background</a:t>
            </a:r>
            <a:endParaRPr kumimoji="1" lang="ja-JP" altLang="en-US" sz="3200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87455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If BF(</a:t>
            </a:r>
            <a:r>
              <a:rPr kumimoji="1" lang="en-US" altLang="ja-JP" sz="2400" dirty="0" err="1" smtClean="0"/>
              <a:t>H</a:t>
            </a:r>
            <a:r>
              <a:rPr kumimoji="1" lang="en-US" altLang="ja-JP" sz="2400" dirty="0" err="1" smtClean="0">
                <a:sym typeface="Wingdings" pitchFamily="2" charset="2"/>
              </a:rPr>
              <a:t>invisible</a:t>
            </a:r>
            <a:r>
              <a:rPr kumimoji="1" lang="en-US" altLang="ja-JP" sz="2400" dirty="0" smtClean="0">
                <a:sym typeface="Wingdings" pitchFamily="2" charset="2"/>
              </a:rPr>
              <a:t>) = 3%</a:t>
            </a:r>
          </a:p>
          <a:p>
            <a:pPr lvl="1"/>
            <a:r>
              <a:rPr lang="en-US" altLang="ja-JP" sz="2000" dirty="0" smtClean="0">
                <a:sym typeface="Wingdings" pitchFamily="2" charset="2"/>
              </a:rPr>
              <a:t>Signal is clearly seen for “Right” polarization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89188" y="4592035"/>
            <a:ext cx="108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“Left”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8483" y="4822867"/>
            <a:ext cx="117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“Right”</a:t>
            </a:r>
            <a:endParaRPr kumimoji="1" lang="ja-JP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14308"/>
              </p:ext>
            </p:extLst>
          </p:nvPr>
        </p:nvGraphicFramePr>
        <p:xfrm>
          <a:off x="1130300" y="57150"/>
          <a:ext cx="66770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5" imgW="3556000" imgH="266700" progId="Equation.3">
                  <p:embed/>
                </p:oleObj>
              </mc:Choice>
              <mc:Fallback>
                <p:oleObj name="Equation" r:id="rId5" imgW="3556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7150"/>
                        <a:ext cx="66770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8067" y="1447800"/>
            <a:ext cx="7927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000" dirty="0"/>
              <a:t>Polarizations </a:t>
            </a:r>
            <a:r>
              <a:rPr lang="en-US" altLang="ja-JP" sz="2000" dirty="0" smtClean="0"/>
              <a:t>P</a:t>
            </a:r>
            <a:r>
              <a:rPr lang="en-US" altLang="ja-JP" sz="2000" dirty="0"/>
              <a:t>(</a:t>
            </a:r>
            <a:r>
              <a:rPr lang="en-US" altLang="ja-JP" sz="2000" dirty="0" err="1"/>
              <a:t>e+,e</a:t>
            </a:r>
            <a:r>
              <a:rPr lang="en-US" altLang="ja-JP" sz="2000" dirty="0"/>
              <a:t>-)=(+30%,-</a:t>
            </a:r>
            <a:r>
              <a:rPr lang="en-US" altLang="ja-JP" sz="2000" dirty="0" smtClean="0"/>
              <a:t>80) [denoted below as </a:t>
            </a:r>
            <a:r>
              <a:rPr lang="en-US" altLang="ja-JP" sz="2000" dirty="0" smtClean="0">
                <a:solidFill>
                  <a:srgbClr val="FF0000"/>
                </a:solidFill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</a:rPr>
              <a:t>Left</a:t>
            </a:r>
            <a:r>
              <a:rPr lang="en-US" altLang="ja-JP" sz="2000" dirty="0" smtClean="0">
                <a:solidFill>
                  <a:srgbClr val="FF0000"/>
                </a:solidFill>
              </a:rPr>
              <a:t>”</a:t>
            </a:r>
            <a:r>
              <a:rPr lang="en-US" altLang="ja-JP" sz="2000" dirty="0" smtClean="0"/>
              <a:t>]</a:t>
            </a:r>
          </a:p>
          <a:p>
            <a:pPr lvl="1"/>
            <a:r>
              <a:rPr lang="en-US" altLang="ja-JP" sz="2000" dirty="0" smtClean="0"/>
              <a:t>                                      =(</a:t>
            </a:r>
            <a:r>
              <a:rPr lang="en-US" altLang="ja-JP" sz="2000" dirty="0"/>
              <a:t>-30%, +80%</a:t>
            </a:r>
            <a:r>
              <a:rPr lang="en-US" altLang="ja-JP" sz="2000" dirty="0" smtClean="0"/>
              <a:t>) </a:t>
            </a:r>
            <a:r>
              <a:rPr lang="en-US" altLang="ja-JP" sz="2000" dirty="0"/>
              <a:t>[denoted below as </a:t>
            </a:r>
            <a:r>
              <a:rPr lang="en-US" altLang="ja-JP" sz="2000" dirty="0" smtClean="0">
                <a:solidFill>
                  <a:srgbClr val="FF0000"/>
                </a:solidFill>
              </a:rPr>
              <a:t>“Right”</a:t>
            </a:r>
            <a:r>
              <a:rPr lang="en-US" altLang="ja-JP" sz="2000" dirty="0" smtClean="0"/>
              <a:t>]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90526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04" y="647290"/>
            <a:ext cx="8617392" cy="55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6"/>
          <a:stretch/>
        </p:blipFill>
        <p:spPr bwMode="auto">
          <a:xfrm>
            <a:off x="0" y="789907"/>
            <a:ext cx="312212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93739"/>
            <a:ext cx="2438400" cy="15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974"/>
          <a:stretch/>
        </p:blipFill>
        <p:spPr bwMode="auto">
          <a:xfrm>
            <a:off x="6324600" y="712863"/>
            <a:ext cx="2476500" cy="190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69" y="184329"/>
            <a:ext cx="8801100" cy="420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76" y="2701312"/>
            <a:ext cx="8428715" cy="40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9" y="483793"/>
            <a:ext cx="8750980" cy="4341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75" y="2447135"/>
            <a:ext cx="4422025" cy="393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07" y="1333429"/>
            <a:ext cx="8725812" cy="34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119" y="309791"/>
            <a:ext cx="8345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Expected precision for cross section and cross section times 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ranching ratio at the </a:t>
            </a:r>
            <a:r>
              <a:rPr lang="en-US" sz="2000" dirty="0" smtClean="0">
                <a:solidFill>
                  <a:srgbClr val="FF0000"/>
                </a:solidFill>
              </a:rPr>
              <a:t>baseline </a:t>
            </a:r>
            <a:r>
              <a:rPr lang="en-US" sz="2000" dirty="0" smtClean="0"/>
              <a:t>luminosity and a one year runtime</a:t>
            </a:r>
          </a:p>
          <a:p>
            <a:r>
              <a:rPr lang="en-US" sz="2000" dirty="0" smtClean="0"/>
              <a:t>(i.e. three years in real time) for each energy/luminosity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37727" y="5761613"/>
            <a:ext cx="725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invisible decays, the 95% CL upper limit is given.</a:t>
            </a:r>
          </a:p>
          <a:p>
            <a:r>
              <a:rPr lang="en-US" dirty="0" smtClean="0"/>
              <a:t>Note: Mass measurement at E</a:t>
            </a:r>
            <a:r>
              <a:rPr lang="en-US" baseline="-25000" dirty="0" smtClean="0"/>
              <a:t>CM</a:t>
            </a:r>
            <a:r>
              <a:rPr lang="en-US" dirty="0" smtClean="0"/>
              <a:t>=250 </a:t>
            </a:r>
            <a:r>
              <a:rPr lang="en-US" dirty="0" err="1" smtClean="0"/>
              <a:t>GeV</a:t>
            </a:r>
            <a:r>
              <a:rPr lang="en-US" dirty="0" smtClean="0"/>
              <a:t> yields ΔM</a:t>
            </a:r>
            <a:r>
              <a:rPr lang="en-US" baseline="-25000" dirty="0" smtClean="0"/>
              <a:t>H</a:t>
            </a:r>
            <a:r>
              <a:rPr lang="en-US" dirty="0" smtClean="0"/>
              <a:t>=32 MeV.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8" y="1571728"/>
            <a:ext cx="8803254" cy="38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143" y="310766"/>
            <a:ext cx="8285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Expected accuracies for cross section and cross section times </a:t>
            </a:r>
          </a:p>
          <a:p>
            <a:r>
              <a:rPr lang="en-US" sz="2000" dirty="0"/>
              <a:t>branching ratio at the </a:t>
            </a:r>
            <a:r>
              <a:rPr lang="en-US" sz="2000" dirty="0" smtClean="0">
                <a:solidFill>
                  <a:srgbClr val="FF0000"/>
                </a:solidFill>
              </a:rPr>
              <a:t>upgraded </a:t>
            </a:r>
            <a:r>
              <a:rPr lang="en-US" sz="2000" dirty="0"/>
              <a:t>luminosity and a one year </a:t>
            </a:r>
            <a:r>
              <a:rPr lang="en-US" sz="2000" dirty="0" smtClean="0"/>
              <a:t>runtime (i.e. three years in real time) for </a:t>
            </a:r>
            <a:r>
              <a:rPr lang="en-US" sz="2000" dirty="0"/>
              <a:t>each energy/luminosity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773" y="5792591"/>
            <a:ext cx="725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invisible decays, the 95% CL upper limit is </a:t>
            </a:r>
            <a:r>
              <a:rPr lang="en-US" dirty="0" smtClean="0"/>
              <a:t>given.</a:t>
            </a:r>
          </a:p>
          <a:p>
            <a:r>
              <a:rPr lang="en-US" dirty="0"/>
              <a:t>Note: Mass measurement at E</a:t>
            </a:r>
            <a:r>
              <a:rPr lang="en-US" baseline="-25000" dirty="0"/>
              <a:t>CM</a:t>
            </a:r>
            <a:r>
              <a:rPr lang="en-US" dirty="0"/>
              <a:t>=250 </a:t>
            </a:r>
            <a:r>
              <a:rPr lang="en-US" dirty="0" err="1"/>
              <a:t>GeV</a:t>
            </a:r>
            <a:r>
              <a:rPr lang="en-US" dirty="0"/>
              <a:t> yields ΔM</a:t>
            </a:r>
            <a:r>
              <a:rPr lang="en-US" baseline="-25000" dirty="0"/>
              <a:t>H</a:t>
            </a:r>
            <a:r>
              <a:rPr lang="en-US" dirty="0" smtClean="0"/>
              <a:t>=15 MeV.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8" y="1688315"/>
            <a:ext cx="8803254" cy="38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6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608" y="371750"/>
            <a:ext cx="7814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Model-independent determinations of </a:t>
            </a:r>
          </a:p>
          <a:p>
            <a:r>
              <a:rPr lang="en-US" sz="3200" u="sng" dirty="0" smtClean="0"/>
              <a:t>Higgs couplings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26608" y="1607791"/>
            <a:ext cx="6793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Example--consider the following four </a:t>
            </a:r>
          </a:p>
          <a:p>
            <a:r>
              <a:rPr lang="en-US" sz="2800" dirty="0" smtClean="0"/>
              <a:t>independent measurements: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1" y="2741175"/>
            <a:ext cx="7700177" cy="39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1" y="564152"/>
            <a:ext cx="8632881" cy="56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6" y="258125"/>
            <a:ext cx="7941293" cy="65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863" y="201365"/>
            <a:ext cx="882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 of expected accuracies </a:t>
            </a:r>
            <a:r>
              <a:rPr lang="en-US" sz="2400" dirty="0" err="1" smtClean="0"/>
              <a:t>Δg</a:t>
            </a:r>
            <a:r>
              <a:rPr lang="en-US" sz="2400" baseline="-25000" dirty="0" err="1"/>
              <a:t>i</a:t>
            </a:r>
            <a:r>
              <a:rPr lang="en-US" sz="2400" dirty="0" smtClean="0"/>
              <a:t>/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Γ</a:t>
            </a:r>
            <a:r>
              <a:rPr lang="en-US" sz="2400" baseline="-25000" dirty="0" smtClean="0"/>
              <a:t>T</a:t>
            </a:r>
            <a:r>
              <a:rPr lang="en-US" sz="2400" dirty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model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ndependent determinations </a:t>
            </a:r>
            <a:r>
              <a:rPr lang="en-US" sz="2400" dirty="0"/>
              <a:t>of the Higgs boson </a:t>
            </a:r>
            <a:r>
              <a:rPr lang="en-US" sz="2400" dirty="0" smtClean="0"/>
              <a:t>couplings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165" y="6126941"/>
            <a:ext cx="789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theory errors are </a:t>
            </a:r>
            <a:r>
              <a:rPr lang="en-US" dirty="0" err="1" smtClean="0"/>
              <a:t>ΔF</a:t>
            </a:r>
            <a:r>
              <a:rPr lang="en-US" baseline="-25000" dirty="0" err="1" smtClean="0"/>
              <a:t>i</a:t>
            </a:r>
            <a:r>
              <a:rPr lang="en-US" dirty="0" smtClean="0"/>
              <a:t>/F</a:t>
            </a:r>
            <a:r>
              <a:rPr lang="en-US" baseline="-25000" dirty="0" smtClean="0"/>
              <a:t>i</a:t>
            </a:r>
            <a:r>
              <a:rPr lang="en-US" dirty="0" smtClean="0"/>
              <a:t>=0.5%.  For the invisible branching ratio, </a:t>
            </a:r>
          </a:p>
          <a:p>
            <a:r>
              <a:rPr lang="en-US" dirty="0" smtClean="0"/>
              <a:t>the numbers quoted are 95% confidence upper limits.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8" y="1187424"/>
            <a:ext cx="8694835" cy="48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n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5" y="0"/>
            <a:ext cx="8534400" cy="603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956" y="6211291"/>
            <a:ext cx="883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Iliopoulos Feast, SUSY-Workshop in Seattle (August, 1981)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82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292" y="488101"/>
            <a:ext cx="824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Model-independent </a:t>
            </a:r>
            <a:r>
              <a:rPr lang="en-US" sz="2800" u="sng" dirty="0"/>
              <a:t>determinations of </a:t>
            </a:r>
          </a:p>
          <a:p>
            <a:r>
              <a:rPr lang="en-US" sz="2800" u="sng" dirty="0"/>
              <a:t>Higgs </a:t>
            </a:r>
            <a:r>
              <a:rPr lang="en-US" sz="2800" u="sng" dirty="0" smtClean="0"/>
              <a:t>cross sections and branching ratios</a:t>
            </a:r>
            <a:endParaRPr lang="en-US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8" y="1933659"/>
            <a:ext cx="8379258" cy="39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980" y="242080"/>
            <a:ext cx="806029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Summary of expected accuracies </a:t>
            </a:r>
            <a:r>
              <a:rPr lang="en-US" sz="2400" dirty="0" smtClean="0"/>
              <a:t>for </a:t>
            </a:r>
            <a:r>
              <a:rPr lang="en-US" sz="2400" dirty="0"/>
              <a:t>the three cross sections and eight branching ratios obtained from an</a:t>
            </a:r>
          </a:p>
          <a:p>
            <a:r>
              <a:rPr lang="en-US" sz="2400" dirty="0"/>
              <a:t>eleven parameter global fit of all available data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39" y="1611263"/>
            <a:ext cx="8617393" cy="4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HC_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2"/>
            <a:ext cx="9144000" cy="68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365" y="434916"/>
            <a:ext cx="778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Comparing LHC and ILC Projected Precision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5974" y="1283849"/>
            <a:ext cx="89880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ATLAS and CMS have provided projections for the ultimate accuracies </a:t>
            </a:r>
            <a:r>
              <a:rPr lang="en-US" sz="2400" dirty="0" smtClean="0"/>
              <a:t>of </a:t>
            </a:r>
            <a:r>
              <a:rPr lang="en-US" sz="2400" dirty="0" smtClean="0"/>
              <a:t>Higgs coupling measurements based on the currently planned </a:t>
            </a:r>
            <a:r>
              <a:rPr lang="en-US" sz="2400" dirty="0" smtClean="0"/>
              <a:t> six </a:t>
            </a:r>
            <a:r>
              <a:rPr lang="en-US" sz="2400" dirty="0" smtClean="0"/>
              <a:t>year program (accumulating 300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of data) and a proposed </a:t>
            </a:r>
            <a:r>
              <a:rPr lang="en-US" sz="2400" dirty="0" smtClean="0"/>
              <a:t>high</a:t>
            </a:r>
            <a:r>
              <a:rPr lang="en-US" sz="2400" dirty="0" smtClean="0"/>
              <a:t>-luminosity ten year program (accumulating 3000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of data)</a:t>
            </a:r>
            <a:r>
              <a:rPr lang="en-US" sz="2400" dirty="0" smtClean="0"/>
              <a:t>.</a:t>
            </a:r>
          </a:p>
          <a:p>
            <a:endParaRPr lang="en-US" sz="2000" dirty="0"/>
          </a:p>
          <a:p>
            <a:r>
              <a:rPr lang="en-US" sz="2400" dirty="0" smtClean="0"/>
              <a:t>Here, I make use of Michael </a:t>
            </a:r>
            <a:r>
              <a:rPr lang="en-US" sz="2400" dirty="0" err="1" smtClean="0"/>
              <a:t>Peskin’s</a:t>
            </a:r>
            <a:r>
              <a:rPr lang="en-US" sz="2400" dirty="0" smtClean="0"/>
              <a:t> reinterpretation of the CMS results, which are less conservative than the ATLAS numbers.  Since ATLAS does not provide projections for the measurement of the </a:t>
            </a:r>
            <a:r>
              <a:rPr lang="en-US" sz="2400" dirty="0" err="1" smtClean="0"/>
              <a:t>hbb</a:t>
            </a:r>
            <a:r>
              <a:rPr lang="en-US" sz="2400" dirty="0" smtClean="0"/>
              <a:t> coupling, </a:t>
            </a:r>
            <a:r>
              <a:rPr lang="en-US" sz="2400" dirty="0" err="1" smtClean="0"/>
              <a:t>Peskin</a:t>
            </a:r>
            <a:r>
              <a:rPr lang="en-US" sz="2400" dirty="0" smtClean="0"/>
              <a:t> only employs the CMS numbers in his analysis.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331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385" y="366118"/>
            <a:ext cx="87456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CMS quotes a pessimistic and optimistic scenario:</a:t>
            </a:r>
          </a:p>
          <a:p>
            <a:r>
              <a:rPr lang="en-US" sz="2400" dirty="0"/>
              <a:t>       </a:t>
            </a:r>
          </a:p>
          <a:p>
            <a:r>
              <a:rPr lang="en-US" sz="2400" dirty="0" smtClean="0"/>
              <a:t>CMS-1: current systematic and theoretical uncertainties</a:t>
            </a:r>
          </a:p>
          <a:p>
            <a:r>
              <a:rPr lang="en-US" sz="2400" dirty="0" smtClean="0"/>
              <a:t>            are </a:t>
            </a:r>
            <a:r>
              <a:rPr lang="en-US" sz="2400" dirty="0"/>
              <a:t>employed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CMS-2: theoretical errors are reduced by a factor </a:t>
            </a:r>
            <a:r>
              <a:rPr lang="en-US" sz="2400" dirty="0" smtClean="0"/>
              <a:t>of two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and </a:t>
            </a:r>
            <a:r>
              <a:rPr lang="en-US" sz="2400" dirty="0"/>
              <a:t>systematic </a:t>
            </a:r>
            <a:r>
              <a:rPr lang="en-US" sz="2400" dirty="0" smtClean="0"/>
              <a:t>errors </a:t>
            </a:r>
            <a:r>
              <a:rPr lang="en-US" sz="2400" dirty="0"/>
              <a:t>are assumed </a:t>
            </a:r>
            <a:r>
              <a:rPr lang="en-US" sz="2400" dirty="0" smtClean="0"/>
              <a:t>to decrease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as </a:t>
            </a:r>
            <a:r>
              <a:rPr lang="en-US" sz="2400" dirty="0"/>
              <a:t>the square root of </a:t>
            </a:r>
            <a:r>
              <a:rPr lang="en-US" sz="2400" dirty="0" smtClean="0"/>
              <a:t>the </a:t>
            </a:r>
            <a:r>
              <a:rPr lang="en-US" sz="2400" dirty="0"/>
              <a:t>integrated luminosity.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632" y="3490302"/>
            <a:ext cx="7594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comparing with ILC precision estimates, </a:t>
            </a:r>
            <a:r>
              <a:rPr lang="en-US" sz="2400" dirty="0" err="1" smtClean="0"/>
              <a:t>Peskin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mproves the ILC Higgs White paper numbers by </a:t>
            </a:r>
          </a:p>
          <a:p>
            <a:r>
              <a:rPr lang="en-US" sz="2400" dirty="0" smtClean="0"/>
              <a:t>imposing the constraint: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2" y="4926496"/>
            <a:ext cx="2014475" cy="858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31" y="6025656"/>
            <a:ext cx="844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ased on anticipated measured upper </a:t>
            </a:r>
            <a:r>
              <a:rPr lang="en-US" sz="2400" smtClean="0"/>
              <a:t>limits for </a:t>
            </a:r>
            <a:r>
              <a:rPr lang="en-US" sz="2400" dirty="0" smtClean="0"/>
              <a:t>BR’s of </a:t>
            </a:r>
          </a:p>
          <a:p>
            <a:r>
              <a:rPr lang="en-US" sz="2400" dirty="0" smtClean="0"/>
              <a:t>exotic Higgs decay modes.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858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ski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28"/>
            <a:ext cx="9144000" cy="63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ski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4463"/>
            <a:ext cx="9144000" cy="61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ski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8"/>
            <a:ext cx="9144000" cy="66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2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649" y="636493"/>
            <a:ext cx="7312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Peskin</a:t>
            </a:r>
            <a:r>
              <a:rPr lang="en-US" sz="3200" dirty="0" smtClean="0"/>
              <a:t> notes that by combining one</a:t>
            </a:r>
          </a:p>
          <a:p>
            <a:r>
              <a:rPr lang="en-US" sz="3200" dirty="0" smtClean="0"/>
              <a:t>LHC observable, namely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62" y="1896189"/>
            <a:ext cx="5054600" cy="109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649" y="3398440"/>
            <a:ext cx="756909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s projected by ATLAS in their high</a:t>
            </a:r>
          </a:p>
          <a:p>
            <a:r>
              <a:rPr lang="en-US" sz="3200" dirty="0" smtClean="0"/>
              <a:t>luminosity LHC analysis, with the</a:t>
            </a:r>
          </a:p>
          <a:p>
            <a:r>
              <a:rPr lang="en-US" sz="3200" dirty="0" smtClean="0"/>
              <a:t>ILC precision measurement </a:t>
            </a:r>
            <a:r>
              <a:rPr lang="en-US" sz="3200" dirty="0"/>
              <a:t>of </a:t>
            </a:r>
            <a:r>
              <a:rPr lang="en-US" sz="3200" dirty="0" smtClean="0"/>
              <a:t>the </a:t>
            </a:r>
          </a:p>
          <a:p>
            <a:r>
              <a:rPr lang="en-US" sz="3200" i="1" dirty="0" smtClean="0"/>
              <a:t>ZZH </a:t>
            </a:r>
            <a:r>
              <a:rPr lang="en-US" sz="3200" dirty="0" smtClean="0"/>
              <a:t>coupling,  one is able to </a:t>
            </a:r>
            <a:r>
              <a:rPr lang="en-US" sz="3200" dirty="0"/>
              <a:t>obtain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very </a:t>
            </a:r>
            <a:r>
              <a:rPr lang="en-US" sz="3200" dirty="0" smtClean="0"/>
              <a:t>precise determination of the </a:t>
            </a:r>
          </a:p>
          <a:p>
            <a:r>
              <a:rPr lang="en-US" sz="3200" dirty="0" err="1" smtClean="0"/>
              <a:t>γγ</a:t>
            </a:r>
            <a:r>
              <a:rPr lang="en-US" sz="3200" i="1" dirty="0" err="1" smtClean="0"/>
              <a:t>H</a:t>
            </a:r>
            <a:r>
              <a:rPr lang="en-US" sz="3200" i="1" dirty="0" smtClean="0"/>
              <a:t> </a:t>
            </a:r>
            <a:r>
              <a:rPr lang="en-US" sz="3200" dirty="0" smtClean="0"/>
              <a:t>coupling</a:t>
            </a:r>
            <a:r>
              <a:rPr lang="en-US" sz="32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79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ski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59"/>
            <a:ext cx="9144000" cy="63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172" y="395617"/>
            <a:ext cx="51846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 was thirty years ago today…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391" y="1173954"/>
            <a:ext cx="7814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My first paper with Jack (and Stan Brodsky), contributed to</a:t>
            </a:r>
          </a:p>
          <a:p>
            <a:r>
              <a:rPr lang="en-US" sz="2400" dirty="0" smtClean="0"/>
              <a:t>    a workshop on p-bar p options for the supercollider, at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Argonne in February, 1984</a:t>
            </a:r>
            <a:endParaRPr lang="en-US" sz="2400" dirty="0"/>
          </a:p>
        </p:txBody>
      </p:sp>
      <p:pic>
        <p:nvPicPr>
          <p:cNvPr id="4" name="Picture 3" descr="intrinsic_chevrol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8" y="2374282"/>
            <a:ext cx="5270793" cy="44141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5643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6718" y="3788335"/>
            <a:ext cx="19415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Affectionately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alled the</a:t>
            </a:r>
          </a:p>
          <a:p>
            <a:r>
              <a:rPr lang="en-US" sz="2400" dirty="0" smtClean="0"/>
              <a:t>“intrinsic</a:t>
            </a:r>
          </a:p>
          <a:p>
            <a:r>
              <a:rPr lang="en-US" sz="2400" dirty="0" err="1"/>
              <a:t>c</a:t>
            </a:r>
            <a:r>
              <a:rPr lang="en-US" sz="2400" dirty="0" err="1" smtClean="0"/>
              <a:t>hevrolet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3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4246" y="249746"/>
            <a:ext cx="3438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The Bottom Line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58935" y="1080800"/>
            <a:ext cx="8179793" cy="6463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The ILC will provide the next significant step in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the precision study of Higgs boson properties.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LHC precision measurements in the 5—10%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range will be brought down to the 1% level.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The ILC is able to provide a model-independent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determination of Higgs couplings via 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measurement of 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ZH</a:t>
            </a:r>
            <a:r>
              <a:rPr lang="en-US" sz="2400" dirty="0" smtClean="0"/>
              <a:t>, in addition to measuring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baseline="-25000" dirty="0" smtClean="0"/>
              <a:t> </a:t>
            </a:r>
            <a:r>
              <a:rPr lang="en-US" sz="2400" dirty="0" err="1"/>
              <a:t>σ</a:t>
            </a:r>
            <a:r>
              <a:rPr lang="en-US" sz="2400" dirty="0"/>
              <a:t> x </a:t>
            </a:r>
            <a:r>
              <a:rPr lang="en-US" sz="2400" dirty="0" smtClean="0"/>
              <a:t>Br in numerous channels.  (In contrast, LHC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only can measure </a:t>
            </a:r>
            <a:r>
              <a:rPr lang="en-US" sz="2400" dirty="0" err="1" smtClean="0"/>
              <a:t>σ</a:t>
            </a:r>
            <a:r>
              <a:rPr lang="en-US" sz="2400" dirty="0" smtClean="0"/>
              <a:t> x Br).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Together with the LHC Higgs data, the ILC will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provide critical measurements that can probe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new physics beyond the Standard Model and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provide important clues as to what may lie ahead.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3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610" y="2060111"/>
            <a:ext cx="6598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Back-up slides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0739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643" y="365997"/>
            <a:ext cx="8075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Summary of expected accuracies </a:t>
            </a:r>
            <a:r>
              <a:rPr lang="en-US" sz="2400" dirty="0" err="1"/>
              <a:t>Δg</a:t>
            </a:r>
            <a:r>
              <a:rPr lang="en-US" sz="2400" baseline="-25000" dirty="0" err="1"/>
              <a:t>i</a:t>
            </a:r>
            <a:r>
              <a:rPr lang="en-US" sz="2400" dirty="0"/>
              <a:t>/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Γ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using </a:t>
            </a:r>
          </a:p>
          <a:p>
            <a:r>
              <a:rPr lang="en-US" sz="2400" dirty="0" smtClean="0"/>
              <a:t>the model-dependent seven parameter HXSWG benchmark parameterization, assuming all theory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rrors are 0.5%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7" y="2283361"/>
            <a:ext cx="8694835" cy="35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9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617" y="328881"/>
            <a:ext cx="37982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1984---a seminal year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68999" y="929463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June/July, 1984: Snowmass 1984 Workshop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400" dirty="0" smtClean="0"/>
              <a:t>Collaboration with Jack on SSC physics </a:t>
            </a:r>
            <a:r>
              <a:rPr lang="en-US" sz="2400" dirty="0" smtClean="0"/>
              <a:t>takes </a:t>
            </a:r>
            <a:r>
              <a:rPr lang="en-US" sz="2400" dirty="0" smtClean="0"/>
              <a:t>off</a:t>
            </a:r>
            <a:endParaRPr lang="en-US" sz="2400" dirty="0"/>
          </a:p>
        </p:txBody>
      </p:sp>
      <p:pic>
        <p:nvPicPr>
          <p:cNvPr id="4" name="Picture 3" descr="Gun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3" y="1894166"/>
            <a:ext cx="7195949" cy="49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3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31" y="824520"/>
            <a:ext cx="3743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August, 1984: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Our paper on Higgs in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SUSY </a:t>
            </a:r>
            <a:r>
              <a:rPr lang="en-US" sz="2400" dirty="0" smtClean="0"/>
              <a:t>is completed.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Initially rejected by Nuclear Physics </a:t>
            </a:r>
            <a:r>
              <a:rPr lang="en-US" sz="2400" dirty="0" smtClean="0"/>
              <a:t>B.</a:t>
            </a:r>
            <a:endParaRPr lang="en-US" sz="2400" dirty="0" smtClean="0"/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After withdrawing the</a:t>
            </a:r>
          </a:p>
          <a:p>
            <a:pPr lvl="1"/>
            <a:r>
              <a:rPr lang="en-US" sz="2400" dirty="0" smtClean="0"/>
              <a:t>     paper, the NPB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intervenes and    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decides to publish.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Finally appears </a:t>
            </a:r>
            <a:r>
              <a:rPr lang="en-US" sz="2400" dirty="0"/>
              <a:t>o</a:t>
            </a:r>
            <a:r>
              <a:rPr lang="en-US" sz="2400" dirty="0" smtClean="0"/>
              <a:t>n July 14, 1986</a:t>
            </a:r>
            <a:r>
              <a:rPr lang="en-US" sz="2400" dirty="0" smtClean="0"/>
              <a:t>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Until 2014, remains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our most highly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cited paper…</a:t>
            </a:r>
            <a:endParaRPr lang="en-US" sz="2400" dirty="0"/>
          </a:p>
        </p:txBody>
      </p:sp>
      <p:pic>
        <p:nvPicPr>
          <p:cNvPr id="3" name="Picture 2" descr="g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17" y="130969"/>
            <a:ext cx="5066383" cy="6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6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c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" y="1598857"/>
            <a:ext cx="9074029" cy="4582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923" y="340570"/>
            <a:ext cx="7750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I’m sorry Jack, “Higgs in SUSY 1” just dropped to the </a:t>
            </a:r>
          </a:p>
          <a:p>
            <a:r>
              <a:rPr lang="en-US" sz="2800" dirty="0" smtClean="0"/>
              <a:t>Number 2 spot this past week.</a:t>
            </a:r>
            <a:endParaRPr lang="en-US" sz="2800" dirty="0"/>
          </a:p>
        </p:txBody>
      </p:sp>
      <p:sp>
        <p:nvSpPr>
          <p:cNvPr id="13" name="Freeform 12"/>
          <p:cNvSpPr/>
          <p:nvPr/>
        </p:nvSpPr>
        <p:spPr>
          <a:xfrm>
            <a:off x="2005385" y="3587776"/>
            <a:ext cx="2116796" cy="445686"/>
          </a:xfrm>
          <a:custGeom>
            <a:avLst/>
            <a:gdLst>
              <a:gd name="connsiteX0" fmla="*/ 0 w 2116796"/>
              <a:gd name="connsiteY0" fmla="*/ 200559 h 445686"/>
              <a:gd name="connsiteX1" fmla="*/ 0 w 2116796"/>
              <a:gd name="connsiteY1" fmla="*/ 200559 h 445686"/>
              <a:gd name="connsiteX2" fmla="*/ 133693 w 2116796"/>
              <a:gd name="connsiteY2" fmla="*/ 66853 h 445686"/>
              <a:gd name="connsiteX3" fmla="*/ 334231 w 2116796"/>
              <a:gd name="connsiteY3" fmla="*/ 0 h 445686"/>
              <a:gd name="connsiteX4" fmla="*/ 1381488 w 2116796"/>
              <a:gd name="connsiteY4" fmla="*/ 44568 h 445686"/>
              <a:gd name="connsiteX5" fmla="*/ 2049950 w 2116796"/>
              <a:gd name="connsiteY5" fmla="*/ 66853 h 445686"/>
              <a:gd name="connsiteX6" fmla="*/ 2116796 w 2116796"/>
              <a:gd name="connsiteY6" fmla="*/ 222843 h 445686"/>
              <a:gd name="connsiteX7" fmla="*/ 2094514 w 2116796"/>
              <a:gd name="connsiteY7" fmla="*/ 311980 h 445686"/>
              <a:gd name="connsiteX8" fmla="*/ 1960822 w 2116796"/>
              <a:gd name="connsiteY8" fmla="*/ 356549 h 445686"/>
              <a:gd name="connsiteX9" fmla="*/ 1893975 w 2116796"/>
              <a:gd name="connsiteY9" fmla="*/ 378833 h 445686"/>
              <a:gd name="connsiteX10" fmla="*/ 1715719 w 2116796"/>
              <a:gd name="connsiteY10" fmla="*/ 423402 h 445686"/>
              <a:gd name="connsiteX11" fmla="*/ 490206 w 2116796"/>
              <a:gd name="connsiteY11" fmla="*/ 445686 h 445686"/>
              <a:gd name="connsiteX12" fmla="*/ 155975 w 2116796"/>
              <a:gd name="connsiteY12" fmla="*/ 423402 h 445686"/>
              <a:gd name="connsiteX13" fmla="*/ 89129 w 2116796"/>
              <a:gd name="connsiteY13" fmla="*/ 401118 h 445686"/>
              <a:gd name="connsiteX14" fmla="*/ 66846 w 2116796"/>
              <a:gd name="connsiteY14" fmla="*/ 311980 h 445686"/>
              <a:gd name="connsiteX15" fmla="*/ 0 w 2116796"/>
              <a:gd name="connsiteY15" fmla="*/ 200559 h 44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6796" h="445686">
                <a:moveTo>
                  <a:pt x="0" y="200559"/>
                </a:moveTo>
                <a:lnTo>
                  <a:pt x="0" y="200559"/>
                </a:lnTo>
                <a:cubicBezTo>
                  <a:pt x="44564" y="155990"/>
                  <a:pt x="79650" y="99282"/>
                  <a:pt x="133693" y="66853"/>
                </a:cubicBezTo>
                <a:cubicBezTo>
                  <a:pt x="194113" y="30598"/>
                  <a:pt x="334231" y="0"/>
                  <a:pt x="334231" y="0"/>
                </a:cubicBezTo>
                <a:lnTo>
                  <a:pt x="1381488" y="44568"/>
                </a:lnTo>
                <a:lnTo>
                  <a:pt x="2049950" y="66853"/>
                </a:lnTo>
                <a:cubicBezTo>
                  <a:pt x="2069315" y="69879"/>
                  <a:pt x="2109257" y="200223"/>
                  <a:pt x="2116796" y="222843"/>
                </a:cubicBezTo>
                <a:cubicBezTo>
                  <a:pt x="2109369" y="252555"/>
                  <a:pt x="2117766" y="292047"/>
                  <a:pt x="2094514" y="311980"/>
                </a:cubicBezTo>
                <a:cubicBezTo>
                  <a:pt x="2058849" y="342553"/>
                  <a:pt x="2005386" y="341693"/>
                  <a:pt x="1960822" y="356549"/>
                </a:cubicBezTo>
                <a:lnTo>
                  <a:pt x="1893975" y="378833"/>
                </a:lnTo>
                <a:cubicBezTo>
                  <a:pt x="1837518" y="397654"/>
                  <a:pt x="1775477" y="421410"/>
                  <a:pt x="1715719" y="423402"/>
                </a:cubicBezTo>
                <a:cubicBezTo>
                  <a:pt x="1307374" y="437015"/>
                  <a:pt x="898710" y="438258"/>
                  <a:pt x="490206" y="445686"/>
                </a:cubicBezTo>
                <a:cubicBezTo>
                  <a:pt x="378796" y="438258"/>
                  <a:pt x="266950" y="435734"/>
                  <a:pt x="155975" y="423402"/>
                </a:cubicBezTo>
                <a:cubicBezTo>
                  <a:pt x="132631" y="420808"/>
                  <a:pt x="103801" y="419459"/>
                  <a:pt x="89129" y="401118"/>
                </a:cubicBezTo>
                <a:cubicBezTo>
                  <a:pt x="69998" y="377201"/>
                  <a:pt x="75259" y="341429"/>
                  <a:pt x="66846" y="311980"/>
                </a:cubicBezTo>
                <a:cubicBezTo>
                  <a:pt x="46363" y="240282"/>
                  <a:pt x="11141" y="219129"/>
                  <a:pt x="0" y="200559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27667" y="5816208"/>
            <a:ext cx="2117519" cy="513541"/>
          </a:xfrm>
          <a:custGeom>
            <a:avLst/>
            <a:gdLst>
              <a:gd name="connsiteX0" fmla="*/ 0 w 2117519"/>
              <a:gd name="connsiteY0" fmla="*/ 222843 h 513541"/>
              <a:gd name="connsiteX1" fmla="*/ 0 w 2117519"/>
              <a:gd name="connsiteY1" fmla="*/ 222843 h 513541"/>
              <a:gd name="connsiteX2" fmla="*/ 111411 w 2117519"/>
              <a:gd name="connsiteY2" fmla="*/ 66853 h 513541"/>
              <a:gd name="connsiteX3" fmla="*/ 490206 w 2117519"/>
              <a:gd name="connsiteY3" fmla="*/ 0 h 513541"/>
              <a:gd name="connsiteX4" fmla="*/ 2072232 w 2117519"/>
              <a:gd name="connsiteY4" fmla="*/ 22284 h 513541"/>
              <a:gd name="connsiteX5" fmla="*/ 2116796 w 2117519"/>
              <a:gd name="connsiteY5" fmla="*/ 133706 h 513541"/>
              <a:gd name="connsiteX6" fmla="*/ 2094514 w 2117519"/>
              <a:gd name="connsiteY6" fmla="*/ 289696 h 513541"/>
              <a:gd name="connsiteX7" fmla="*/ 2072232 w 2117519"/>
              <a:gd name="connsiteY7" fmla="*/ 356549 h 513541"/>
              <a:gd name="connsiteX8" fmla="*/ 2005386 w 2117519"/>
              <a:gd name="connsiteY8" fmla="*/ 378833 h 513541"/>
              <a:gd name="connsiteX9" fmla="*/ 1336924 w 2117519"/>
              <a:gd name="connsiteY9" fmla="*/ 467971 h 513541"/>
              <a:gd name="connsiteX10" fmla="*/ 713026 w 2117519"/>
              <a:gd name="connsiteY10" fmla="*/ 445686 h 513541"/>
              <a:gd name="connsiteX11" fmla="*/ 0 w 2117519"/>
              <a:gd name="connsiteY11" fmla="*/ 423402 h 513541"/>
              <a:gd name="connsiteX12" fmla="*/ 0 w 2117519"/>
              <a:gd name="connsiteY12" fmla="*/ 222843 h 51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7519" h="513541">
                <a:moveTo>
                  <a:pt x="0" y="222843"/>
                </a:moveTo>
                <a:lnTo>
                  <a:pt x="0" y="222843"/>
                </a:lnTo>
                <a:cubicBezTo>
                  <a:pt x="37137" y="170846"/>
                  <a:pt x="61960" y="107317"/>
                  <a:pt x="111411" y="66853"/>
                </a:cubicBezTo>
                <a:cubicBezTo>
                  <a:pt x="181919" y="9159"/>
                  <a:pt x="444585" y="4148"/>
                  <a:pt x="490206" y="0"/>
                </a:cubicBezTo>
                <a:lnTo>
                  <a:pt x="2072232" y="22284"/>
                </a:lnTo>
                <a:cubicBezTo>
                  <a:pt x="2112099" y="25561"/>
                  <a:pt x="2113474" y="93843"/>
                  <a:pt x="2116796" y="133706"/>
                </a:cubicBezTo>
                <a:cubicBezTo>
                  <a:pt x="2121157" y="186049"/>
                  <a:pt x="2104814" y="238191"/>
                  <a:pt x="2094514" y="289696"/>
                </a:cubicBezTo>
                <a:cubicBezTo>
                  <a:pt x="2089908" y="312729"/>
                  <a:pt x="2088841" y="339939"/>
                  <a:pt x="2072232" y="356549"/>
                </a:cubicBezTo>
                <a:cubicBezTo>
                  <a:pt x="2055625" y="373158"/>
                  <a:pt x="2027668" y="371405"/>
                  <a:pt x="2005386" y="378833"/>
                </a:cubicBezTo>
                <a:cubicBezTo>
                  <a:pt x="1847392" y="615849"/>
                  <a:pt x="1972094" y="467971"/>
                  <a:pt x="1336924" y="467971"/>
                </a:cubicBezTo>
                <a:cubicBezTo>
                  <a:pt x="1128825" y="467971"/>
                  <a:pt x="921009" y="452620"/>
                  <a:pt x="713026" y="445686"/>
                </a:cubicBezTo>
                <a:lnTo>
                  <a:pt x="0" y="423402"/>
                </a:lnTo>
                <a:cubicBezTo>
                  <a:pt x="24124" y="230386"/>
                  <a:pt x="0" y="256269"/>
                  <a:pt x="0" y="222843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95" y="331573"/>
            <a:ext cx="853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Pursuit of the Higgs boson at future colliders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8795" y="1233456"/>
            <a:ext cx="7545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1988—future e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e</a:t>
            </a:r>
            <a:r>
              <a:rPr lang="en-US" sz="2800" baseline="30000" dirty="0" smtClean="0"/>
              <a:t>- </a:t>
            </a:r>
            <a:r>
              <a:rPr lang="en-US" sz="2800" dirty="0" smtClean="0"/>
              <a:t> colliders: the next generation</a:t>
            </a:r>
          </a:p>
          <a:p>
            <a:pPr marL="1257300" lvl="2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Wingdings" charset="2"/>
              <a:buChar char="Ø"/>
            </a:pPr>
            <a:r>
              <a:rPr lang="en-US" sz="2800" dirty="0" smtClean="0"/>
              <a:t>1989—The Higgs Hunter’s Guide</a:t>
            </a:r>
            <a:endParaRPr lang="en-US" sz="2800" dirty="0"/>
          </a:p>
        </p:txBody>
      </p:sp>
      <p:pic>
        <p:nvPicPr>
          <p:cNvPr id="4" name="Picture 3" descr="hh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50" y="2121803"/>
            <a:ext cx="3618049" cy="4229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614" y="3052952"/>
            <a:ext cx="4716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Followed by many enjoyable</a:t>
            </a:r>
          </a:p>
          <a:p>
            <a:r>
              <a:rPr lang="en-US" sz="2800" dirty="0" smtClean="0"/>
              <a:t>collaborations over the next 25 years on Higgs, SUSY, BSM physics at SLC and LEP, </a:t>
            </a:r>
            <a:r>
              <a:rPr lang="en-US" sz="2800" dirty="0" err="1" smtClean="0"/>
              <a:t>Tevatron</a:t>
            </a:r>
            <a:r>
              <a:rPr lang="en-US" sz="2800" dirty="0" smtClean="0"/>
              <a:t>, LHC, and future collider facilities (ILC,…)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310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7" y="1089850"/>
            <a:ext cx="8628586" cy="576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047" y="239743"/>
            <a:ext cx="8217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30 years later, the collaboration is alive and </a:t>
            </a:r>
            <a:r>
              <a:rPr lang="en-US" sz="3200" dirty="0" smtClean="0"/>
              <a:t>well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78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1767</Words>
  <Application>Microsoft Macintosh PowerPoint</Application>
  <PresentationFormat>On-screen Show (4:3)</PresentationFormat>
  <Paragraphs>252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Concourse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Precision Higgs at Future Colliders</vt:lpstr>
      <vt:lpstr>PowerPoint Presentation</vt:lpstr>
      <vt:lpstr>Energy/Luminosity running scenarios</vt:lpstr>
      <vt:lpstr>Luminosity Upgrade at Ecm=250 GeV</vt:lpstr>
      <vt:lpstr>Energy/Luminosity scenarios</vt:lpstr>
      <vt:lpstr>PowerPoint Presentation</vt:lpstr>
      <vt:lpstr>PowerPoint Presentation</vt:lpstr>
      <vt:lpstr>PowerPoint Presentation</vt:lpstr>
      <vt:lpstr>Invisible Higgs Decay</vt:lpstr>
      <vt:lpstr>Signal+Background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Haber</dc:creator>
  <cp:lastModifiedBy>Howard Haber</cp:lastModifiedBy>
  <cp:revision>104</cp:revision>
  <dcterms:created xsi:type="dcterms:W3CDTF">2013-09-11T20:14:04Z</dcterms:created>
  <dcterms:modified xsi:type="dcterms:W3CDTF">2014-03-28T10:49:12Z</dcterms:modified>
</cp:coreProperties>
</file>