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media/media1.gif" ContentType="video/unknown"/>
  <Override PartName="/ppt/media/media2.gif" ContentType="video/unknown"/>
  <Override PartName="/ppt/media/media3.gif"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5.gif"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76"/>
  </p:notesMasterIdLst>
  <p:sldIdLst>
    <p:sldId id="256" r:id="rId7"/>
    <p:sldId id="257" r:id="rId8"/>
    <p:sldId id="258" r:id="rId9"/>
    <p:sldId id="260" r:id="rId10"/>
    <p:sldId id="263" r:id="rId11"/>
    <p:sldId id="259" r:id="rId12"/>
    <p:sldId id="262" r:id="rId13"/>
    <p:sldId id="261" r:id="rId14"/>
    <p:sldId id="265" r:id="rId15"/>
    <p:sldId id="264" r:id="rId16"/>
    <p:sldId id="266" r:id="rId17"/>
    <p:sldId id="267" r:id="rId18"/>
    <p:sldId id="272" r:id="rId19"/>
    <p:sldId id="275" r:id="rId20"/>
    <p:sldId id="274" r:id="rId21"/>
    <p:sldId id="273" r:id="rId22"/>
    <p:sldId id="268" r:id="rId23"/>
    <p:sldId id="269" r:id="rId24"/>
    <p:sldId id="270" r:id="rId25"/>
    <p:sldId id="281" r:id="rId26"/>
    <p:sldId id="271" r:id="rId27"/>
    <p:sldId id="276" r:id="rId28"/>
    <p:sldId id="277" r:id="rId29"/>
    <p:sldId id="278" r:id="rId30"/>
    <p:sldId id="279" r:id="rId31"/>
    <p:sldId id="287" r:id="rId32"/>
    <p:sldId id="280" r:id="rId33"/>
    <p:sldId id="283" r:id="rId34"/>
    <p:sldId id="282" r:id="rId35"/>
    <p:sldId id="285" r:id="rId36"/>
    <p:sldId id="291" r:id="rId37"/>
    <p:sldId id="286" r:id="rId38"/>
    <p:sldId id="292" r:id="rId39"/>
    <p:sldId id="284" r:id="rId40"/>
    <p:sldId id="288" r:id="rId41"/>
    <p:sldId id="289" r:id="rId42"/>
    <p:sldId id="290"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23" r:id="rId70"/>
    <p:sldId id="319" r:id="rId71"/>
    <p:sldId id="320" r:id="rId72"/>
    <p:sldId id="321" r:id="rId73"/>
    <p:sldId id="322" r:id="rId74"/>
    <p:sldId id="32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00"/>
    <a:srgbClr val="0000FF"/>
    <a:srgbClr val="CC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varScale="1">
        <p:scale>
          <a:sx n="51" d="100"/>
          <a:sy n="51" d="100"/>
        </p:scale>
        <p:origin x="-568"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5CB9A-D434-40BD-80DC-8588A655A1F1}" type="datetimeFigureOut">
              <a:rPr lang="en-US" smtClean="0"/>
              <a:t>2/12/14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6E303-9FF8-4057-B3A5-F4A3093295B4}" type="slidenum">
              <a:rPr lang="en-US" smtClean="0"/>
              <a:t>‹#›</a:t>
            </a:fld>
            <a:endParaRPr lang="en-US"/>
          </a:p>
        </p:txBody>
      </p:sp>
    </p:spTree>
    <p:extLst>
      <p:ext uri="{BB962C8B-B14F-4D97-AF65-F5344CB8AC3E}">
        <p14:creationId xmlns:p14="http://schemas.microsoft.com/office/powerpoint/2010/main" val="105434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105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710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12441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ea typeface="ＭＳ Ｐゴシック" pitchFamily="34" charset="-128"/>
              </a:defRPr>
            </a:lvl1pPr>
            <a:lvl2pPr marL="742950" indent="-285750" defTabSz="930275" eaLnBrk="0" hangingPunct="0">
              <a:spcBef>
                <a:spcPct val="30000"/>
              </a:spcBef>
              <a:defRPr sz="1200">
                <a:solidFill>
                  <a:schemeClr val="tx1"/>
                </a:solidFill>
                <a:latin typeface="Arial" charset="0"/>
                <a:ea typeface="ＭＳ Ｐゴシック" pitchFamily="34" charset="-128"/>
              </a:defRPr>
            </a:lvl2pPr>
            <a:lvl3pPr marL="1143000" indent="-228600" defTabSz="930275" eaLnBrk="0" hangingPunct="0">
              <a:spcBef>
                <a:spcPct val="30000"/>
              </a:spcBef>
              <a:defRPr sz="1200">
                <a:solidFill>
                  <a:schemeClr val="tx1"/>
                </a:solidFill>
                <a:latin typeface="Arial" charset="0"/>
                <a:ea typeface="ＭＳ Ｐゴシック" pitchFamily="34" charset="-128"/>
              </a:defRPr>
            </a:lvl3pPr>
            <a:lvl4pPr marL="1600200" indent="-228600" defTabSz="930275" eaLnBrk="0" hangingPunct="0">
              <a:spcBef>
                <a:spcPct val="30000"/>
              </a:spcBef>
              <a:defRPr sz="1200">
                <a:solidFill>
                  <a:schemeClr val="tx1"/>
                </a:solidFill>
                <a:latin typeface="Arial" charset="0"/>
                <a:ea typeface="ＭＳ Ｐゴシック" pitchFamily="34" charset="-128"/>
              </a:defRPr>
            </a:lvl4pPr>
            <a:lvl5pPr marL="2057400" indent="-228600" defTabSz="930275" eaLnBrk="0" hangingPunct="0">
              <a:spcBef>
                <a:spcPct val="30000"/>
              </a:spcBef>
              <a:defRPr sz="1200">
                <a:solidFill>
                  <a:schemeClr val="tx1"/>
                </a:solidFill>
                <a:latin typeface="Arial" charset="0"/>
                <a:ea typeface="ＭＳ Ｐゴシック" pitchFamily="34"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D29A54A9-1597-4B2D-8E85-5265ED705D23}" type="slidenum">
              <a:rPr lang="en-US" altLang="en-US">
                <a:solidFill>
                  <a:srgbClr val="000000"/>
                </a:solidFill>
              </a:rPr>
              <a:pPr eaLnBrk="1" hangingPunct="1">
                <a:spcBef>
                  <a:spcPct val="0"/>
                </a:spcBef>
              </a:pPr>
              <a:t>66</a:t>
            </a:fld>
            <a:endParaRPr lang="en-US" altLang="en-US">
              <a:solidFill>
                <a:srgbClr val="000000"/>
              </a:solidFill>
            </a:endParaRPr>
          </a:p>
        </p:txBody>
      </p:sp>
    </p:spTree>
    <p:extLst>
      <p:ext uri="{BB962C8B-B14F-4D97-AF65-F5344CB8AC3E}">
        <p14:creationId xmlns:p14="http://schemas.microsoft.com/office/powerpoint/2010/main" val="77415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66D1E-B9A0-4340-A429-B2B94D874328}"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167640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66D1E-B9A0-4340-A429-B2B94D874328}"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64982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66D1E-B9A0-4340-A429-B2B94D874328}"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2724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10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88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21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919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36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439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217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3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66D1E-B9A0-4340-A429-B2B94D874328}"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3578161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65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341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83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13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079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62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074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270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7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22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266D1E-B9A0-4340-A429-B2B94D874328}"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431534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307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206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81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39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18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348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975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466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917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38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266D1E-B9A0-4340-A429-B2B94D874328}"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599738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415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0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904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330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616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000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273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166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108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73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266D1E-B9A0-4340-A429-B2B94D874328}" type="datetimeFigureOut">
              <a:rPr lang="en-US" smtClean="0"/>
              <a:t>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257294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297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512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726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994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333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100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5905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866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1699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48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66D1E-B9A0-4340-A429-B2B94D874328}" type="datetimeFigureOut">
              <a:rPr lang="en-US" smtClean="0"/>
              <a:t>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50622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7823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19634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5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0296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2900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2792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9067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052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66D1E-B9A0-4340-A429-B2B94D874328}" type="datetimeFigureOut">
              <a:rPr lang="en-US" smtClean="0"/>
              <a:t>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21845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66D1E-B9A0-4340-A429-B2B94D874328}"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287867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66D1E-B9A0-4340-A429-B2B94D874328}"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BA056-536B-4010-BFBE-166545DB5112}" type="slidenum">
              <a:rPr lang="en-US" smtClean="0"/>
              <a:t>‹#›</a:t>
            </a:fld>
            <a:endParaRPr lang="en-US"/>
          </a:p>
        </p:txBody>
      </p:sp>
    </p:spTree>
    <p:extLst>
      <p:ext uri="{BB962C8B-B14F-4D97-AF65-F5344CB8AC3E}">
        <p14:creationId xmlns:p14="http://schemas.microsoft.com/office/powerpoint/2010/main" val="37671028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66D1E-B9A0-4340-A429-B2B94D874328}" type="datetimeFigureOut">
              <a:rPr lang="en-US" smtClean="0"/>
              <a:t>2/12/14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056-536B-4010-BFBE-166545DB5112}" type="slidenum">
              <a:rPr lang="en-US" smtClean="0"/>
              <a:t>‹#›</a:t>
            </a:fld>
            <a:endParaRPr lang="en-US"/>
          </a:p>
        </p:txBody>
      </p:sp>
    </p:spTree>
    <p:extLst>
      <p:ext uri="{BB962C8B-B14F-4D97-AF65-F5344CB8AC3E}">
        <p14:creationId xmlns:p14="http://schemas.microsoft.com/office/powerpoint/2010/main" val="2888770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A2EFA-7E4C-4A0F-B030-CA68A85D7CF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14254-2187-49FD-A5AD-8F84354AE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83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ECB44-EE65-47BB-911E-85B2775BF9B8}"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E9F7B-E7A3-4551-8960-F047EFA5F8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235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B1ED5-0B7B-4D68-9482-C7224464F04F}"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81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DCC7C-CC57-445F-AD8B-3DDBE9B27981}" type="datetimeFigureOut">
              <a:rPr lang="en-US" smtClean="0">
                <a:solidFill>
                  <a:prstClr val="black">
                    <a:tint val="75000"/>
                  </a:prstClr>
                </a:solidFill>
              </a:rPr>
              <a:pPr/>
              <a:t>2/12/14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7D0E4-291A-4B30-966A-29F077F26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6390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961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media" Target="../media/media2.gif"/><Relationship Id="rId4" Type="http://schemas.openxmlformats.org/officeDocument/2006/relationships/video" Target="../media/media2.gif"/><Relationship Id="rId5" Type="http://schemas.openxmlformats.org/officeDocument/2006/relationships/slideLayout" Target="../slideLayouts/slideLayout7.xml"/><Relationship Id="rId6" Type="http://schemas.openxmlformats.org/officeDocument/2006/relationships/image" Target="../media/image15.png"/><Relationship Id="rId7" Type="http://schemas.openxmlformats.org/officeDocument/2006/relationships/image" Target="../media/image16.png"/><Relationship Id="rId1" Type="http://schemas.microsoft.com/office/2007/relationships/media" Target="../media/media1.gif"/><Relationship Id="rId2" Type="http://schemas.openxmlformats.org/officeDocument/2006/relationships/video" Target="../media/media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1" Type="http://schemas.microsoft.com/office/2007/relationships/media" Target="../media/media3.gif"/><Relationship Id="rId2" Type="http://schemas.openxmlformats.org/officeDocument/2006/relationships/video" Target="../media/media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0.png"/><Relationship Id="rId1" Type="http://schemas.microsoft.com/office/2007/relationships/media" Target="../media/media4.mp4"/><Relationship Id="rId2" Type="http://schemas.openxmlformats.org/officeDocument/2006/relationships/video" Target="../media/media4.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image" Target="../media/image41.png"/><Relationship Id="rId5" Type="http://schemas.openxmlformats.org/officeDocument/2006/relationships/image" Target="../media/image42.jpg"/><Relationship Id="rId1" Type="http://schemas.microsoft.com/office/2007/relationships/media" Target="../media/media5.gif"/><Relationship Id="rId2" Type="http://schemas.openxmlformats.org/officeDocument/2006/relationships/video" Target="../media/media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4.png"/><Relationship Id="rId1" Type="http://schemas.microsoft.com/office/2007/relationships/media" Target="../media/media6.mp4"/><Relationship Id="rId2" Type="http://schemas.openxmlformats.org/officeDocument/2006/relationships/video" Target="../media/media6.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 Id="rId3"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62.xml"/><Relationship Id="rId2"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image" Target="../media/image66.png"/><Relationship Id="rId1" Type="http://schemas.microsoft.com/office/2007/relationships/media" Target="../media/media7.mp4"/><Relationship Id="rId2" Type="http://schemas.openxmlformats.org/officeDocument/2006/relationships/video" Target="../media/media7.mp4"/></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62.xml"/><Relationship Id="rId2"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58" y="0"/>
            <a:ext cx="5267281"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5151" y="0"/>
            <a:ext cx="5225143" cy="6858000"/>
          </a:xfrm>
          <a:prstGeom prst="rect">
            <a:avLst/>
          </a:prstGeom>
        </p:spPr>
      </p:pic>
    </p:spTree>
    <p:extLst>
      <p:ext uri="{BB962C8B-B14F-4D97-AF65-F5344CB8AC3E}">
        <p14:creationId xmlns:p14="http://schemas.microsoft.com/office/powerpoint/2010/main" val="18741836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331" y="168709"/>
            <a:ext cx="7862986" cy="769441"/>
          </a:xfrm>
          <a:prstGeom prst="rect">
            <a:avLst/>
          </a:prstGeom>
          <a:noFill/>
        </p:spPr>
        <p:txBody>
          <a:bodyPr wrap="none" rtlCol="0">
            <a:spAutoFit/>
          </a:bodyPr>
          <a:lstStyle/>
          <a:p>
            <a:r>
              <a:rPr lang="en-US" sz="4400" dirty="0" smtClean="0">
                <a:solidFill>
                  <a:srgbClr val="C00000"/>
                </a:solidFill>
              </a:rPr>
              <a:t>The fundamental forces of nature</a:t>
            </a:r>
            <a:endParaRPr lang="en-US" sz="4400" dirty="0">
              <a:solidFill>
                <a:srgbClr val="C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36" y="994240"/>
            <a:ext cx="7084577" cy="4723051"/>
          </a:xfrm>
          <a:prstGeom prst="rect">
            <a:avLst/>
          </a:prstGeom>
        </p:spPr>
      </p:pic>
      <p:sp>
        <p:nvSpPr>
          <p:cNvPr id="3" name="TextBox 2"/>
          <p:cNvSpPr txBox="1"/>
          <p:nvPr/>
        </p:nvSpPr>
        <p:spPr>
          <a:xfrm>
            <a:off x="78766" y="3809076"/>
            <a:ext cx="2126223" cy="1908215"/>
          </a:xfrm>
          <a:prstGeom prst="rect">
            <a:avLst/>
          </a:prstGeom>
          <a:noFill/>
        </p:spPr>
        <p:txBody>
          <a:bodyPr wrap="none" rtlCol="0">
            <a:spAutoFit/>
          </a:bodyPr>
          <a:lstStyle/>
          <a:p>
            <a:r>
              <a:rPr lang="en-US" sz="2000" dirty="0" smtClean="0"/>
              <a:t>Governs nuclear</a:t>
            </a:r>
          </a:p>
          <a:p>
            <a:r>
              <a:rPr lang="en-US" sz="2000" dirty="0"/>
              <a:t>f</a:t>
            </a:r>
            <a:r>
              <a:rPr lang="en-US" sz="2000" dirty="0" smtClean="0"/>
              <a:t>usion (origin of</a:t>
            </a:r>
          </a:p>
          <a:p>
            <a:r>
              <a:rPr lang="en-US" sz="2000" dirty="0"/>
              <a:t>s</a:t>
            </a:r>
            <a:r>
              <a:rPr lang="en-US" sz="2000" dirty="0" smtClean="0"/>
              <a:t>olar energy) and</a:t>
            </a:r>
          </a:p>
          <a:p>
            <a:r>
              <a:rPr lang="en-US" sz="2000" dirty="0"/>
              <a:t>c</a:t>
            </a:r>
            <a:r>
              <a:rPr lang="en-US" sz="2000" dirty="0" smtClean="0"/>
              <a:t>ertain radioactive</a:t>
            </a:r>
          </a:p>
          <a:p>
            <a:r>
              <a:rPr lang="en-US" sz="2000" dirty="0" smtClean="0"/>
              <a:t>decays (e.g.,</a:t>
            </a:r>
          </a:p>
          <a:p>
            <a:r>
              <a:rPr lang="en-US" dirty="0" smtClean="0"/>
              <a:t>                          ).</a:t>
            </a:r>
          </a:p>
        </p:txBody>
      </p:sp>
      <p:sp>
        <p:nvSpPr>
          <p:cNvPr id="4" name="TextBox 3"/>
          <p:cNvSpPr txBox="1"/>
          <p:nvPr/>
        </p:nvSpPr>
        <p:spPr>
          <a:xfrm>
            <a:off x="9489206" y="4001353"/>
            <a:ext cx="2625783" cy="1015663"/>
          </a:xfrm>
          <a:prstGeom prst="rect">
            <a:avLst/>
          </a:prstGeom>
          <a:noFill/>
        </p:spPr>
        <p:txBody>
          <a:bodyPr wrap="none" rtlCol="0">
            <a:spAutoFit/>
          </a:bodyPr>
          <a:lstStyle/>
          <a:p>
            <a:r>
              <a:rPr lang="en-US" sz="2000" dirty="0" smtClean="0"/>
              <a:t>Responsible for holding</a:t>
            </a:r>
          </a:p>
          <a:p>
            <a:r>
              <a:rPr lang="en-US" sz="2000" dirty="0"/>
              <a:t>t</a:t>
            </a:r>
            <a:r>
              <a:rPr lang="en-US" sz="2000" dirty="0" smtClean="0"/>
              <a:t>he atomic nucleus </a:t>
            </a:r>
          </a:p>
          <a:p>
            <a:r>
              <a:rPr lang="en-US" sz="2000" dirty="0"/>
              <a:t>t</a:t>
            </a:r>
            <a:r>
              <a:rPr lang="en-US" sz="2000" dirty="0" smtClean="0"/>
              <a:t>ogether.  </a:t>
            </a:r>
            <a:endParaRPr lang="en-US" sz="2000" dirty="0"/>
          </a:p>
        </p:txBody>
      </p:sp>
      <p:sp>
        <p:nvSpPr>
          <p:cNvPr id="6" name="TextBox 5"/>
          <p:cNvSpPr txBox="1"/>
          <p:nvPr/>
        </p:nvSpPr>
        <p:spPr>
          <a:xfrm>
            <a:off x="9463333" y="1526725"/>
            <a:ext cx="2677528" cy="1631216"/>
          </a:xfrm>
          <a:prstGeom prst="rect">
            <a:avLst/>
          </a:prstGeom>
          <a:noFill/>
        </p:spPr>
        <p:txBody>
          <a:bodyPr wrap="none" rtlCol="0">
            <a:spAutoFit/>
          </a:bodyPr>
          <a:lstStyle/>
          <a:p>
            <a:r>
              <a:rPr lang="en-US" sz="2000" dirty="0" smtClean="0"/>
              <a:t>Electric and magnetic</a:t>
            </a:r>
          </a:p>
          <a:p>
            <a:r>
              <a:rPr lang="en-US" sz="2000" dirty="0"/>
              <a:t>f</a:t>
            </a:r>
            <a:r>
              <a:rPr lang="en-US" sz="2000" dirty="0" smtClean="0"/>
              <a:t>orces were unified by</a:t>
            </a:r>
          </a:p>
          <a:p>
            <a:r>
              <a:rPr lang="en-US" sz="2000" dirty="0"/>
              <a:t>e</a:t>
            </a:r>
            <a:r>
              <a:rPr lang="en-US" sz="2000" dirty="0" smtClean="0"/>
              <a:t>lectromagnetic theory</a:t>
            </a:r>
          </a:p>
          <a:p>
            <a:r>
              <a:rPr lang="en-US" sz="2000" dirty="0" smtClean="0"/>
              <a:t>of James Clerk Maxwell </a:t>
            </a:r>
          </a:p>
          <a:p>
            <a:r>
              <a:rPr lang="en-US" sz="2000" dirty="0" smtClean="0"/>
              <a:t>in 1865. </a:t>
            </a:r>
            <a:endParaRPr lang="en-US" sz="2000" dirty="0"/>
          </a:p>
        </p:txBody>
      </p:sp>
      <p:sp>
        <p:nvSpPr>
          <p:cNvPr id="7" name="TextBox 6"/>
          <p:cNvSpPr txBox="1"/>
          <p:nvPr/>
        </p:nvSpPr>
        <p:spPr>
          <a:xfrm>
            <a:off x="137564" y="1322694"/>
            <a:ext cx="1928541" cy="1938992"/>
          </a:xfrm>
          <a:prstGeom prst="rect">
            <a:avLst/>
          </a:prstGeom>
          <a:noFill/>
        </p:spPr>
        <p:txBody>
          <a:bodyPr wrap="square" rtlCol="0">
            <a:spAutoFit/>
          </a:bodyPr>
          <a:lstStyle/>
          <a:p>
            <a:r>
              <a:rPr lang="en-US" sz="2000" dirty="0" smtClean="0"/>
              <a:t>Isaac Newton</a:t>
            </a:r>
          </a:p>
          <a:p>
            <a:r>
              <a:rPr lang="en-US" sz="2000" dirty="0"/>
              <a:t>i</a:t>
            </a:r>
            <a:r>
              <a:rPr lang="en-US" sz="2000" dirty="0" smtClean="0"/>
              <a:t>ntroduced the</a:t>
            </a:r>
          </a:p>
          <a:p>
            <a:r>
              <a:rPr lang="en-US" sz="2000" dirty="0" smtClean="0"/>
              <a:t>theory of gravity</a:t>
            </a:r>
          </a:p>
          <a:p>
            <a:r>
              <a:rPr lang="en-US" sz="2000" dirty="0"/>
              <a:t>i</a:t>
            </a:r>
            <a:r>
              <a:rPr lang="en-US" sz="2000" dirty="0" smtClean="0"/>
              <a:t>n 1687, which was refined by</a:t>
            </a:r>
          </a:p>
          <a:p>
            <a:r>
              <a:rPr lang="en-US" sz="2000" dirty="0" smtClean="0"/>
              <a:t>Einstein in 1915.</a:t>
            </a:r>
            <a:endParaRPr lang="en-US" sz="2000" dirty="0"/>
          </a:p>
        </p:txBody>
      </p:sp>
      <p:sp>
        <p:nvSpPr>
          <p:cNvPr id="8" name="TextBox 7"/>
          <p:cNvSpPr txBox="1"/>
          <p:nvPr/>
        </p:nvSpPr>
        <p:spPr>
          <a:xfrm>
            <a:off x="493614" y="6003028"/>
            <a:ext cx="11237179" cy="830997"/>
          </a:xfrm>
          <a:prstGeom prst="rect">
            <a:avLst/>
          </a:prstGeom>
          <a:noFill/>
        </p:spPr>
        <p:txBody>
          <a:bodyPr wrap="none" rtlCol="0">
            <a:spAutoFit/>
          </a:bodyPr>
          <a:lstStyle/>
          <a:p>
            <a:r>
              <a:rPr lang="en-US" sz="2400" dirty="0" smtClean="0"/>
              <a:t>A puzzle in beta decay led Wolfgang Pauli in 1930 to invent a new </a:t>
            </a:r>
            <a:r>
              <a:rPr lang="en-US" sz="2400" dirty="0"/>
              <a:t>particle—the neutrino,</a:t>
            </a:r>
          </a:p>
          <a:p>
            <a:r>
              <a:rPr lang="en-US" sz="2400" dirty="0" smtClean="0"/>
              <a:t>a particle that interacted so weakly that it took 26 years to discover it in the laboratory.</a:t>
            </a:r>
            <a:endParaRPr lang="en-US" sz="2400" dirty="0"/>
          </a:p>
        </p:txBody>
      </p:sp>
      <p:pic>
        <p:nvPicPr>
          <p:cNvPr id="13" name="Picture 12"/>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96976" y="5438715"/>
            <a:ext cx="1300640" cy="209526"/>
          </a:xfrm>
          <a:prstGeom prst="rect">
            <a:avLst/>
          </a:prstGeom>
        </p:spPr>
      </p:pic>
    </p:spTree>
    <p:extLst>
      <p:ext uri="{BB962C8B-B14F-4D97-AF65-F5344CB8AC3E}">
        <p14:creationId xmlns:p14="http://schemas.microsoft.com/office/powerpoint/2010/main" val="15540539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349" y="362251"/>
            <a:ext cx="9760814" cy="769441"/>
          </a:xfrm>
          <a:prstGeom prst="rect">
            <a:avLst/>
          </a:prstGeom>
          <a:noFill/>
        </p:spPr>
        <p:txBody>
          <a:bodyPr wrap="none" rtlCol="0">
            <a:spAutoFit/>
          </a:bodyPr>
          <a:lstStyle/>
          <a:p>
            <a:r>
              <a:rPr lang="en-US" sz="4400" dirty="0" smtClean="0"/>
              <a:t>How are fundamental forces transmitted?</a:t>
            </a:r>
            <a:endParaRPr lang="en-US" sz="4400" dirty="0"/>
          </a:p>
        </p:txBody>
      </p:sp>
      <p:sp>
        <p:nvSpPr>
          <p:cNvPr id="3" name="TextBox 2"/>
          <p:cNvSpPr txBox="1"/>
          <p:nvPr/>
        </p:nvSpPr>
        <p:spPr>
          <a:xfrm>
            <a:off x="930584" y="1545579"/>
            <a:ext cx="8885441" cy="1569660"/>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 Forces cannot be transmitted instantaneously (Einstein’s relativity).</a:t>
            </a:r>
          </a:p>
          <a:p>
            <a:pPr marL="285750" indent="-285750">
              <a:buFont typeface="Wingdings" panose="05000000000000000000" pitchFamily="2" charset="2"/>
              <a:buChar char="Ø"/>
            </a:pPr>
            <a:r>
              <a:rPr lang="en-US" sz="2400" dirty="0" smtClean="0"/>
              <a:t> Quantum mechanics and relativity provide a consistent framework  for the mechanism of transmission of forces (through “virtual particle exchange”).  </a:t>
            </a:r>
            <a:endParaRPr lang="en-US" sz="2400" dirty="0"/>
          </a:p>
        </p:txBody>
      </p:sp>
      <p:pic>
        <p:nvPicPr>
          <p:cNvPr id="6" name="skat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70380" y="3440590"/>
            <a:ext cx="2095500" cy="1190625"/>
          </a:xfrm>
          <a:prstGeom prst="rect">
            <a:avLst/>
          </a:prstGeom>
        </p:spPr>
      </p:pic>
      <p:pic>
        <p:nvPicPr>
          <p:cNvPr id="7" name="A5small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66265" y="3358237"/>
            <a:ext cx="1924050" cy="1200150"/>
          </a:xfrm>
          <a:prstGeom prst="rect">
            <a:avLst/>
          </a:prstGeom>
        </p:spPr>
      </p:pic>
      <p:sp>
        <p:nvSpPr>
          <p:cNvPr id="8" name="TextBox 7"/>
          <p:cNvSpPr txBox="1"/>
          <p:nvPr/>
        </p:nvSpPr>
        <p:spPr>
          <a:xfrm>
            <a:off x="1818158" y="5138442"/>
            <a:ext cx="2599943" cy="369332"/>
          </a:xfrm>
          <a:prstGeom prst="rect">
            <a:avLst/>
          </a:prstGeom>
          <a:noFill/>
        </p:spPr>
        <p:txBody>
          <a:bodyPr wrap="none" rtlCol="0">
            <a:spAutoFit/>
          </a:bodyPr>
          <a:lstStyle/>
          <a:p>
            <a:r>
              <a:rPr lang="en-US" dirty="0" smtClean="0"/>
              <a:t>The ice skaters metaphor</a:t>
            </a:r>
            <a:endParaRPr lang="en-US" dirty="0"/>
          </a:p>
        </p:txBody>
      </p:sp>
      <p:sp>
        <p:nvSpPr>
          <p:cNvPr id="9" name="TextBox 8"/>
          <p:cNvSpPr txBox="1"/>
          <p:nvPr/>
        </p:nvSpPr>
        <p:spPr>
          <a:xfrm>
            <a:off x="5996198" y="5138442"/>
            <a:ext cx="3593741" cy="646331"/>
          </a:xfrm>
          <a:prstGeom prst="rect">
            <a:avLst/>
          </a:prstGeom>
          <a:noFill/>
        </p:spPr>
        <p:txBody>
          <a:bodyPr wrap="none" rtlCol="0">
            <a:spAutoFit/>
          </a:bodyPr>
          <a:lstStyle/>
          <a:p>
            <a:r>
              <a:rPr lang="en-US" dirty="0" smtClean="0"/>
              <a:t>Electromagnetic repulsion of two </a:t>
            </a:r>
          </a:p>
          <a:p>
            <a:r>
              <a:rPr lang="en-US" dirty="0"/>
              <a:t>e</a:t>
            </a:r>
            <a:r>
              <a:rPr lang="en-US" dirty="0" smtClean="0"/>
              <a:t>lectrons (via exchange of a photon)</a:t>
            </a:r>
            <a:endParaRPr lang="en-US" dirty="0"/>
          </a:p>
        </p:txBody>
      </p:sp>
      <p:sp>
        <p:nvSpPr>
          <p:cNvPr id="10" name="TextBox 9"/>
          <p:cNvSpPr txBox="1"/>
          <p:nvPr/>
        </p:nvSpPr>
        <p:spPr>
          <a:xfrm>
            <a:off x="930584" y="5949329"/>
            <a:ext cx="8261301" cy="830997"/>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Each of the four fundamental forces are mediated by particles </a:t>
            </a:r>
          </a:p>
          <a:p>
            <a:r>
              <a:rPr lang="en-US" sz="2400" dirty="0"/>
              <a:t> </a:t>
            </a:r>
            <a:r>
              <a:rPr lang="en-US" sz="2400" dirty="0" smtClean="0"/>
              <a:t>   (quanta of radiation).</a:t>
            </a:r>
            <a:endParaRPr lang="en-US" sz="2400" dirty="0"/>
          </a:p>
        </p:txBody>
      </p:sp>
    </p:spTree>
    <p:extLst>
      <p:ext uri="{BB962C8B-B14F-4D97-AF65-F5344CB8AC3E}">
        <p14:creationId xmlns:p14="http://schemas.microsoft.com/office/powerpoint/2010/main" val="41620803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repeatCount="indefinite"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22" y="403478"/>
            <a:ext cx="6350000" cy="3251200"/>
          </a:xfrm>
          <a:prstGeom prst="rect">
            <a:avLst/>
          </a:prstGeom>
        </p:spPr>
      </p:pic>
      <p:sp>
        <p:nvSpPr>
          <p:cNvPr id="6" name="TextBox 5"/>
          <p:cNvSpPr txBox="1"/>
          <p:nvPr/>
        </p:nvSpPr>
        <p:spPr>
          <a:xfrm>
            <a:off x="258722" y="4402067"/>
            <a:ext cx="6726393" cy="2246769"/>
          </a:xfrm>
          <a:prstGeom prst="rect">
            <a:avLst/>
          </a:prstGeom>
          <a:noFill/>
        </p:spPr>
        <p:txBody>
          <a:bodyPr wrap="none" rtlCol="0">
            <a:spAutoFit/>
          </a:bodyPr>
          <a:lstStyle/>
          <a:p>
            <a:r>
              <a:rPr lang="en-US" sz="2400" dirty="0" smtClean="0"/>
              <a:t>The gravitational force between two quarks inside </a:t>
            </a:r>
          </a:p>
          <a:p>
            <a:r>
              <a:rPr lang="en-US" sz="2400" dirty="0"/>
              <a:t>t</a:t>
            </a:r>
            <a:r>
              <a:rPr lang="en-US" sz="2400" dirty="0" smtClean="0"/>
              <a:t>he proton is utterly negligible (roughly 10 </a:t>
            </a:r>
            <a:r>
              <a:rPr lang="en-US" sz="2400" baseline="30000" dirty="0" smtClean="0"/>
              <a:t>- 41</a:t>
            </a:r>
            <a:r>
              <a:rPr lang="en-US" sz="2400" dirty="0" smtClean="0"/>
              <a:t> </a:t>
            </a:r>
          </a:p>
          <a:p>
            <a:r>
              <a:rPr lang="en-US" sz="2400" dirty="0" smtClean="0"/>
              <a:t>relative to the electromagnetic force).  </a:t>
            </a:r>
          </a:p>
          <a:p>
            <a:endParaRPr lang="en-US" sz="2000" dirty="0"/>
          </a:p>
          <a:p>
            <a:r>
              <a:rPr lang="en-US" sz="2400" dirty="0" smtClean="0"/>
              <a:t>Thus, we focus only on the other three forces, which</a:t>
            </a:r>
          </a:p>
          <a:p>
            <a:r>
              <a:rPr lang="en-US" sz="2400" dirty="0"/>
              <a:t>h</a:t>
            </a:r>
            <a:r>
              <a:rPr lang="en-US" sz="2400" dirty="0" smtClean="0"/>
              <a:t>ave significant effects on sub-atomic phenomena.</a:t>
            </a:r>
            <a:endParaRPr lang="en-US" sz="2400" dirty="0"/>
          </a:p>
        </p:txBody>
      </p:sp>
      <p:sp>
        <p:nvSpPr>
          <p:cNvPr id="3" name="TextBox 2"/>
          <p:cNvSpPr txBox="1"/>
          <p:nvPr/>
        </p:nvSpPr>
        <p:spPr>
          <a:xfrm>
            <a:off x="7954470" y="1432519"/>
            <a:ext cx="3026421" cy="400110"/>
          </a:xfrm>
          <a:prstGeom prst="rect">
            <a:avLst/>
          </a:prstGeom>
          <a:noFill/>
        </p:spPr>
        <p:txBody>
          <a:bodyPr wrap="square" rtlCol="0">
            <a:spAutoFit/>
          </a:bodyPr>
          <a:lstStyle/>
          <a:p>
            <a:r>
              <a:rPr lang="en-US" sz="2000" dirty="0" smtClean="0">
                <a:solidFill>
                  <a:srgbClr val="CC00FF"/>
                </a:solidFill>
                <a:latin typeface="Times New Roman" panose="02020603050405020304" pitchFamily="18" charset="0"/>
                <a:cs typeface="Times New Roman" panose="02020603050405020304" pitchFamily="18" charset="0"/>
              </a:rPr>
              <a:t>Electromagnetic Interaction</a:t>
            </a:r>
            <a:endParaRPr lang="en-US" sz="2000" dirty="0">
              <a:solidFill>
                <a:srgbClr val="CC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300018" y="401467"/>
            <a:ext cx="4617226" cy="830997"/>
          </a:xfrm>
          <a:prstGeom prst="rect">
            <a:avLst/>
          </a:prstGeom>
          <a:noFill/>
        </p:spPr>
        <p:txBody>
          <a:bodyPr wrap="none" rtlCol="0">
            <a:spAutoFit/>
          </a:bodyPr>
          <a:lstStyle/>
          <a:p>
            <a:r>
              <a:rPr lang="en-US" sz="2400" dirty="0" smtClean="0"/>
              <a:t>The fundamental forces in action </a:t>
            </a:r>
          </a:p>
          <a:p>
            <a:r>
              <a:rPr lang="en-US" sz="2400" dirty="0" smtClean="0"/>
              <a:t>(represented in Feynman diagrams)</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007" y="1832629"/>
            <a:ext cx="4886184" cy="4351932"/>
          </a:xfrm>
          <a:prstGeom prst="rect">
            <a:avLst/>
          </a:prstGeom>
        </p:spPr>
      </p:pic>
      <p:sp>
        <p:nvSpPr>
          <p:cNvPr id="9" name="TextBox 8"/>
          <p:cNvSpPr txBox="1"/>
          <p:nvPr/>
        </p:nvSpPr>
        <p:spPr>
          <a:xfrm>
            <a:off x="7897826" y="2278905"/>
            <a:ext cx="721672"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photon</a:t>
            </a:r>
            <a:endParaRPr lang="en-US" sz="1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878528" y="2232739"/>
            <a:ext cx="757819" cy="307777"/>
          </a:xfrm>
          <a:prstGeom prst="rect">
            <a:avLst/>
          </a:prstGeom>
          <a:noFill/>
        </p:spPr>
        <p:txBody>
          <a:bodyPr wrap="square" rtlCol="0">
            <a:spAutoFit/>
          </a:bodyPr>
          <a:lstStyle/>
          <a:p>
            <a:r>
              <a:rPr lang="en-US" sz="1400" b="1" dirty="0">
                <a:solidFill>
                  <a:srgbClr val="0000FF"/>
                </a:solidFill>
                <a:latin typeface="Times New Roman" panose="02020603050405020304" pitchFamily="18" charset="0"/>
                <a:cs typeface="Times New Roman" panose="02020603050405020304" pitchFamily="18" charset="0"/>
              </a:rPr>
              <a:t>photon</a:t>
            </a:r>
          </a:p>
        </p:txBody>
      </p:sp>
    </p:spTree>
    <p:extLst>
      <p:ext uri="{BB962C8B-B14F-4D97-AF65-F5344CB8AC3E}">
        <p14:creationId xmlns:p14="http://schemas.microsoft.com/office/powerpoint/2010/main" val="26324939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125" y="388418"/>
            <a:ext cx="6174704" cy="769441"/>
          </a:xfrm>
          <a:prstGeom prst="rect">
            <a:avLst/>
          </a:prstGeom>
          <a:noFill/>
        </p:spPr>
        <p:txBody>
          <a:bodyPr wrap="none" rtlCol="0">
            <a:spAutoFit/>
          </a:bodyPr>
          <a:lstStyle/>
          <a:p>
            <a:r>
              <a:rPr lang="en-US" sz="4400" u="sng" dirty="0" smtClean="0">
                <a:solidFill>
                  <a:srgbClr val="FF0000"/>
                </a:solidFill>
              </a:rPr>
              <a:t>An aside: fields and waves</a:t>
            </a:r>
            <a:endParaRPr lang="en-US" sz="4400" u="sng" dirty="0">
              <a:solidFill>
                <a:srgbClr val="FF0000"/>
              </a:solidFill>
            </a:endParaRPr>
          </a:p>
        </p:txBody>
      </p:sp>
      <p:sp>
        <p:nvSpPr>
          <p:cNvPr id="3" name="TextBox 2"/>
          <p:cNvSpPr txBox="1"/>
          <p:nvPr/>
        </p:nvSpPr>
        <p:spPr>
          <a:xfrm>
            <a:off x="582626" y="1652519"/>
            <a:ext cx="9127816"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A field is a quantity that varies over space and time.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583" y="1422217"/>
            <a:ext cx="2743200" cy="2188464"/>
          </a:xfrm>
          <a:prstGeom prst="rect">
            <a:avLst/>
          </a:prstGeom>
        </p:spPr>
      </p:pic>
      <p:sp>
        <p:nvSpPr>
          <p:cNvPr id="5" name="TextBox 4"/>
          <p:cNvSpPr txBox="1"/>
          <p:nvPr/>
        </p:nvSpPr>
        <p:spPr>
          <a:xfrm>
            <a:off x="857755" y="2276843"/>
            <a:ext cx="6099427" cy="1569660"/>
          </a:xfrm>
          <a:prstGeom prst="rect">
            <a:avLst/>
          </a:prstGeom>
          <a:noFill/>
        </p:spPr>
        <p:txBody>
          <a:bodyPr wrap="none" rtlCol="0">
            <a:spAutoFit/>
          </a:bodyPr>
          <a:lstStyle/>
          <a:p>
            <a:r>
              <a:rPr lang="en-US" sz="2400" u="sng" dirty="0" smtClean="0"/>
              <a:t>Example</a:t>
            </a:r>
            <a:r>
              <a:rPr lang="en-US" sz="2400" dirty="0" smtClean="0"/>
              <a:t>: the electric force field due to a pair of</a:t>
            </a:r>
          </a:p>
          <a:p>
            <a:r>
              <a:rPr lang="en-US" sz="2400" dirty="0"/>
              <a:t>c</a:t>
            </a:r>
            <a:r>
              <a:rPr lang="en-US" sz="2400" dirty="0" smtClean="0"/>
              <a:t>harges (of opposite sign).  The arrow indicates</a:t>
            </a:r>
          </a:p>
          <a:p>
            <a:r>
              <a:rPr lang="en-US" sz="2400" dirty="0"/>
              <a:t>t</a:t>
            </a:r>
            <a:r>
              <a:rPr lang="en-US" sz="2400" dirty="0" smtClean="0"/>
              <a:t>he force experienced at a given point in space</a:t>
            </a:r>
          </a:p>
          <a:p>
            <a:r>
              <a:rPr lang="en-US" sz="2400" dirty="0"/>
              <a:t>b</a:t>
            </a:r>
            <a:r>
              <a:rPr lang="en-US" sz="2400" dirty="0" smtClean="0"/>
              <a:t>y a positive test charge.   </a:t>
            </a:r>
            <a:endParaRPr lang="en-US" sz="2400" dirty="0"/>
          </a:p>
        </p:txBody>
      </p:sp>
      <p:sp>
        <p:nvSpPr>
          <p:cNvPr id="6" name="TextBox 5"/>
          <p:cNvSpPr txBox="1"/>
          <p:nvPr/>
        </p:nvSpPr>
        <p:spPr>
          <a:xfrm>
            <a:off x="582626" y="5632244"/>
            <a:ext cx="11609373" cy="120032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 A disturbance can propagate from one point to another.   For example, consider a field that consists of the air density at any point in space. A sound wave corresponds to a periodic variation of the density field along the direction of propagation.</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291" y="3966920"/>
            <a:ext cx="6876887" cy="1520154"/>
          </a:xfrm>
          <a:prstGeom prst="rect">
            <a:avLst/>
          </a:prstGeom>
        </p:spPr>
      </p:pic>
    </p:spTree>
    <p:extLst>
      <p:ext uri="{BB962C8B-B14F-4D97-AF65-F5344CB8AC3E}">
        <p14:creationId xmlns:p14="http://schemas.microsoft.com/office/powerpoint/2010/main" val="26855866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016762" y="1456566"/>
            <a:ext cx="8539931" cy="2677656"/>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The unification of quantum mechanics and Einstein relativity led to the development of quantum field theory, which describes the behavior of the fundamental fields and forces (excluding gravity).</a:t>
            </a:r>
          </a:p>
          <a:p>
            <a:endParaRPr lang="en-US" sz="2400" dirty="0"/>
          </a:p>
          <a:p>
            <a:pPr marL="285750" indent="-285750">
              <a:buFont typeface="Wingdings" panose="05000000000000000000" pitchFamily="2" charset="2"/>
              <a:buChar char="Ø"/>
            </a:pPr>
            <a:r>
              <a:rPr lang="en-US" sz="2400" dirty="0" smtClean="0"/>
              <a:t>For each fundamental particle, there is an associated quantum field. Disturbing that quantum field creates a wave.  The minimal disturbance (one “quantum”) has particle-like properties. </a:t>
            </a:r>
            <a:endParaRPr lang="en-US" sz="2400" dirty="0"/>
          </a:p>
        </p:txBody>
      </p:sp>
      <p:sp>
        <p:nvSpPr>
          <p:cNvPr id="3" name="TextBox 2"/>
          <p:cNvSpPr txBox="1"/>
          <p:nvPr/>
        </p:nvSpPr>
        <p:spPr>
          <a:xfrm>
            <a:off x="1370181" y="428878"/>
            <a:ext cx="8186512" cy="707886"/>
          </a:xfrm>
          <a:prstGeom prst="rect">
            <a:avLst/>
          </a:prstGeom>
          <a:noFill/>
        </p:spPr>
        <p:txBody>
          <a:bodyPr wrap="square" rtlCol="0">
            <a:spAutoFit/>
          </a:bodyPr>
          <a:lstStyle/>
          <a:p>
            <a:r>
              <a:rPr lang="en-US" sz="4000" dirty="0" smtClean="0">
                <a:solidFill>
                  <a:srgbClr val="002060"/>
                </a:solidFill>
              </a:rPr>
              <a:t>Quantum fields and waves/particles</a:t>
            </a:r>
            <a:endParaRPr lang="en-US" sz="4000"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05" y="4454024"/>
            <a:ext cx="6502963" cy="1950889"/>
          </a:xfrm>
          <a:prstGeom prst="rect">
            <a:avLst/>
          </a:prstGeom>
        </p:spPr>
      </p:pic>
    </p:spTree>
    <p:extLst>
      <p:ext uri="{BB962C8B-B14F-4D97-AF65-F5344CB8AC3E}">
        <p14:creationId xmlns:p14="http://schemas.microsoft.com/office/powerpoint/2010/main" val="3816567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5040" y="356050"/>
            <a:ext cx="5185330" cy="769441"/>
          </a:xfrm>
          <a:prstGeom prst="rect">
            <a:avLst/>
          </a:prstGeom>
          <a:noFill/>
        </p:spPr>
        <p:txBody>
          <a:bodyPr wrap="none" rtlCol="0">
            <a:spAutoFit/>
          </a:bodyPr>
          <a:lstStyle/>
          <a:p>
            <a:r>
              <a:rPr lang="en-US" sz="4400" u="sng" dirty="0" smtClean="0">
                <a:solidFill>
                  <a:srgbClr val="C00000"/>
                </a:solidFill>
              </a:rPr>
              <a:t>The quantum vacuum</a:t>
            </a:r>
            <a:endParaRPr lang="en-US" sz="4400" u="sng" dirty="0">
              <a:solidFill>
                <a:srgbClr val="C00000"/>
              </a:solidFill>
            </a:endParaRPr>
          </a:p>
        </p:txBody>
      </p:sp>
      <p:pic>
        <p:nvPicPr>
          <p:cNvPr id="3" name="actionxs24t36gradi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9295" y="1359460"/>
            <a:ext cx="6306393" cy="4729795"/>
          </a:xfrm>
          <a:prstGeom prst="rect">
            <a:avLst/>
          </a:prstGeom>
        </p:spPr>
      </p:pic>
      <p:sp>
        <p:nvSpPr>
          <p:cNvPr id="4" name="TextBox 3"/>
          <p:cNvSpPr txBox="1"/>
          <p:nvPr/>
        </p:nvSpPr>
        <p:spPr>
          <a:xfrm>
            <a:off x="412694" y="1359460"/>
            <a:ext cx="4404154" cy="1200329"/>
          </a:xfrm>
          <a:prstGeom prst="rect">
            <a:avLst/>
          </a:prstGeom>
          <a:noFill/>
        </p:spPr>
        <p:txBody>
          <a:bodyPr wrap="none" rtlCol="0">
            <a:spAutoFit/>
          </a:bodyPr>
          <a:lstStyle/>
          <a:p>
            <a:r>
              <a:rPr lang="en-US" sz="2400" dirty="0" smtClean="0"/>
              <a:t>In classical physics, the vacuum is </a:t>
            </a:r>
          </a:p>
          <a:p>
            <a:r>
              <a:rPr lang="en-US" sz="2400" dirty="0" smtClean="0"/>
              <a:t>the lowest energy state </a:t>
            </a:r>
          </a:p>
          <a:p>
            <a:r>
              <a:rPr lang="en-US" sz="2400" dirty="0" smtClean="0"/>
              <a:t>possible—complete emptiness. </a:t>
            </a:r>
            <a:endParaRPr lang="en-US" sz="2400" dirty="0"/>
          </a:p>
        </p:txBody>
      </p:sp>
      <p:sp>
        <p:nvSpPr>
          <p:cNvPr id="5" name="TextBox 4"/>
          <p:cNvSpPr txBox="1"/>
          <p:nvPr/>
        </p:nvSpPr>
        <p:spPr>
          <a:xfrm>
            <a:off x="412694" y="2888397"/>
            <a:ext cx="4656275" cy="1938992"/>
          </a:xfrm>
          <a:prstGeom prst="rect">
            <a:avLst/>
          </a:prstGeom>
          <a:noFill/>
        </p:spPr>
        <p:txBody>
          <a:bodyPr wrap="none" rtlCol="0">
            <a:spAutoFit/>
          </a:bodyPr>
          <a:lstStyle/>
          <a:p>
            <a:r>
              <a:rPr lang="en-US" sz="2400" dirty="0" smtClean="0"/>
              <a:t>In quantum physics, random</a:t>
            </a:r>
          </a:p>
          <a:p>
            <a:r>
              <a:rPr lang="en-US" sz="2400" dirty="0"/>
              <a:t>q</a:t>
            </a:r>
            <a:r>
              <a:rPr lang="en-US" sz="2400" dirty="0" smtClean="0"/>
              <a:t>uantum field oscillations fluctuate </a:t>
            </a:r>
          </a:p>
          <a:p>
            <a:r>
              <a:rPr lang="en-US" sz="2400" dirty="0"/>
              <a:t>i</a:t>
            </a:r>
            <a:r>
              <a:rPr lang="en-US" sz="2400" dirty="0" smtClean="0"/>
              <a:t>n and out of existence within</a:t>
            </a:r>
          </a:p>
          <a:p>
            <a:r>
              <a:rPr lang="en-US" sz="2400" dirty="0"/>
              <a:t>t</a:t>
            </a:r>
            <a:r>
              <a:rPr lang="en-US" sz="2400" dirty="0" smtClean="0"/>
              <a:t>he lowest energy state of the</a:t>
            </a:r>
          </a:p>
          <a:p>
            <a:r>
              <a:rPr lang="en-US" sz="2400" dirty="0"/>
              <a:t>q</a:t>
            </a:r>
            <a:r>
              <a:rPr lang="en-US" sz="2400" dirty="0" smtClean="0"/>
              <a:t>uantum vacuum.</a:t>
            </a:r>
            <a:endParaRPr lang="en-US" sz="2400" dirty="0"/>
          </a:p>
        </p:txBody>
      </p:sp>
      <p:sp>
        <p:nvSpPr>
          <p:cNvPr id="6" name="TextBox 5"/>
          <p:cNvSpPr txBox="1"/>
          <p:nvPr/>
        </p:nvSpPr>
        <p:spPr>
          <a:xfrm>
            <a:off x="412694" y="5155997"/>
            <a:ext cx="4539833" cy="1569660"/>
          </a:xfrm>
          <a:prstGeom prst="rect">
            <a:avLst/>
          </a:prstGeom>
          <a:noFill/>
        </p:spPr>
        <p:txBody>
          <a:bodyPr wrap="none" rtlCol="0">
            <a:spAutoFit/>
          </a:bodyPr>
          <a:lstStyle/>
          <a:p>
            <a:r>
              <a:rPr lang="en-US" sz="2400" dirty="0" smtClean="0"/>
              <a:t>Pumping energy into the quantum </a:t>
            </a:r>
          </a:p>
          <a:p>
            <a:r>
              <a:rPr lang="en-US" sz="2400" dirty="0"/>
              <a:t>v</a:t>
            </a:r>
            <a:r>
              <a:rPr lang="en-US" sz="2400" dirty="0" smtClean="0"/>
              <a:t>acuum can excite the quantum</a:t>
            </a:r>
          </a:p>
          <a:p>
            <a:r>
              <a:rPr lang="en-US" sz="2400" dirty="0"/>
              <a:t>f</a:t>
            </a:r>
            <a:r>
              <a:rPr lang="en-US" sz="2400" dirty="0" smtClean="0"/>
              <a:t>ields of the vacuum thereby </a:t>
            </a:r>
          </a:p>
          <a:p>
            <a:r>
              <a:rPr lang="en-US" sz="2400" dirty="0"/>
              <a:t>c</a:t>
            </a:r>
            <a:r>
              <a:rPr lang="en-US" sz="2400" dirty="0" smtClean="0"/>
              <a:t>reating particles. </a:t>
            </a:r>
            <a:endParaRPr lang="en-US" sz="2400" dirty="0"/>
          </a:p>
        </p:txBody>
      </p:sp>
      <p:sp>
        <p:nvSpPr>
          <p:cNvPr id="7" name="TextBox 6"/>
          <p:cNvSpPr txBox="1"/>
          <p:nvPr/>
        </p:nvSpPr>
        <p:spPr>
          <a:xfrm>
            <a:off x="5251731" y="6356325"/>
            <a:ext cx="6679714" cy="369332"/>
          </a:xfrm>
          <a:prstGeom prst="rect">
            <a:avLst/>
          </a:prstGeom>
          <a:noFill/>
        </p:spPr>
        <p:txBody>
          <a:bodyPr wrap="none" rtlCol="0">
            <a:spAutoFit/>
          </a:bodyPr>
          <a:lstStyle/>
          <a:p>
            <a:r>
              <a:rPr lang="en-US" dirty="0" smtClean="0"/>
              <a:t>Field values can be positive or negative—on average they cancel out. </a:t>
            </a:r>
            <a:endParaRPr lang="en-US" dirty="0"/>
          </a:p>
        </p:txBody>
      </p:sp>
    </p:spTree>
    <p:extLst>
      <p:ext uri="{BB962C8B-B14F-4D97-AF65-F5344CB8AC3E}">
        <p14:creationId xmlns:p14="http://schemas.microsoft.com/office/powerpoint/2010/main" val="838460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844" y="156453"/>
            <a:ext cx="11053720" cy="646331"/>
          </a:xfrm>
          <a:prstGeom prst="rect">
            <a:avLst/>
          </a:prstGeom>
          <a:noFill/>
        </p:spPr>
        <p:txBody>
          <a:bodyPr wrap="square" rtlCol="0">
            <a:spAutoFit/>
          </a:bodyPr>
          <a:lstStyle/>
          <a:p>
            <a:r>
              <a:rPr lang="en-US" sz="3600" dirty="0" smtClean="0">
                <a:solidFill>
                  <a:srgbClr val="7030A0"/>
                </a:solidFill>
              </a:rPr>
              <a:t>What are the characteristics of </a:t>
            </a:r>
            <a:r>
              <a:rPr lang="en-US" sz="3600" dirty="0">
                <a:solidFill>
                  <a:srgbClr val="7030A0"/>
                </a:solidFill>
              </a:rPr>
              <a:t>a</a:t>
            </a:r>
            <a:r>
              <a:rPr lang="en-US" sz="3600" dirty="0" smtClean="0">
                <a:solidFill>
                  <a:srgbClr val="7030A0"/>
                </a:solidFill>
              </a:rPr>
              <a:t> fundamental particle?</a:t>
            </a:r>
            <a:endParaRPr lang="en-US" sz="3600" dirty="0">
              <a:solidFill>
                <a:srgbClr val="7030A0"/>
              </a:solidFill>
            </a:endParaRPr>
          </a:p>
        </p:txBody>
      </p:sp>
      <p:sp>
        <p:nvSpPr>
          <p:cNvPr id="3" name="TextBox 2"/>
          <p:cNvSpPr txBox="1"/>
          <p:nvPr/>
        </p:nvSpPr>
        <p:spPr>
          <a:xfrm>
            <a:off x="2120113" y="865787"/>
            <a:ext cx="6522181" cy="1815882"/>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t> Point-like (no discernable size)</a:t>
            </a:r>
          </a:p>
          <a:p>
            <a:pPr marL="285750" indent="-285750">
              <a:buFont typeface="Wingdings" panose="05000000000000000000" pitchFamily="2" charset="2"/>
              <a:buChar char="Ø"/>
            </a:pPr>
            <a:r>
              <a:rPr lang="en-US" sz="2800" dirty="0" smtClean="0"/>
              <a:t> Mass</a:t>
            </a:r>
          </a:p>
          <a:p>
            <a:pPr marL="285750" indent="-285750">
              <a:buFont typeface="Wingdings" panose="05000000000000000000" pitchFamily="2" charset="2"/>
              <a:buChar char="Ø"/>
            </a:pPr>
            <a:r>
              <a:rPr lang="en-US" sz="2800" dirty="0" smtClean="0"/>
              <a:t> </a:t>
            </a:r>
            <a:r>
              <a:rPr lang="en-US" sz="2800" dirty="0" smtClean="0">
                <a:solidFill>
                  <a:srgbClr val="C00000"/>
                </a:solidFill>
              </a:rPr>
              <a:t>Spin</a:t>
            </a:r>
          </a:p>
          <a:p>
            <a:pPr marL="285750" indent="-285750">
              <a:buFont typeface="Wingdings" panose="05000000000000000000" pitchFamily="2" charset="2"/>
              <a:buChar char="Ø"/>
            </a:pPr>
            <a:r>
              <a:rPr lang="en-US" sz="2800" dirty="0" smtClean="0"/>
              <a:t> Charge (electric, weak, strong)</a:t>
            </a:r>
            <a:endParaRPr lang="en-US" sz="2800" dirty="0"/>
          </a:p>
        </p:txBody>
      </p:sp>
      <p:sp>
        <p:nvSpPr>
          <p:cNvPr id="4" name="TextBox 3"/>
          <p:cNvSpPr txBox="1"/>
          <p:nvPr/>
        </p:nvSpPr>
        <p:spPr>
          <a:xfrm>
            <a:off x="485522" y="2727676"/>
            <a:ext cx="11110364" cy="2308324"/>
          </a:xfrm>
          <a:prstGeom prst="rect">
            <a:avLst/>
          </a:prstGeom>
          <a:noFill/>
        </p:spPr>
        <p:txBody>
          <a:bodyPr wrap="square" rtlCol="0">
            <a:spAutoFit/>
          </a:bodyPr>
          <a:lstStyle/>
          <a:p>
            <a:r>
              <a:rPr lang="en-US" sz="2400" dirty="0" smtClean="0"/>
              <a:t>The Earth spins (i.e. rotates about its own axis once every 24 hours).  But how does a point-like object spin?  This is purely a quantum mechanical effect (and should not be viewed as a physical spinning process).   The spin is an intrinsic property of the particle</a:t>
            </a:r>
          </a:p>
          <a:p>
            <a:r>
              <a:rPr lang="en-US" sz="2400" dirty="0" smtClean="0"/>
              <a:t>(like mass and charge).  Quantum mechanics dictates that the only allowed values of the spin (in appropriate units) are n/2, where n=0,1,2,3,4,….  Particles with even n and odd n behave quite differently in quantum mechanics, and thus are given special names.</a:t>
            </a:r>
            <a:endParaRPr lang="en-US" sz="2400" dirty="0"/>
          </a:p>
        </p:txBody>
      </p:sp>
      <p:sp>
        <p:nvSpPr>
          <p:cNvPr id="5" name="TextBox 4"/>
          <p:cNvSpPr txBox="1"/>
          <p:nvPr/>
        </p:nvSpPr>
        <p:spPr>
          <a:xfrm>
            <a:off x="962950" y="5397666"/>
            <a:ext cx="10632936" cy="1384995"/>
          </a:xfrm>
          <a:prstGeom prst="rect">
            <a:avLst/>
          </a:prstGeom>
          <a:noFill/>
        </p:spPr>
        <p:txBody>
          <a:bodyPr wrap="square" rtlCol="0">
            <a:spAutoFit/>
          </a:bodyPr>
          <a:lstStyle/>
          <a:p>
            <a:r>
              <a:rPr lang="en-US" sz="2800" dirty="0" smtClean="0"/>
              <a:t>Fermions (n odd):    examples—the quarks and leptons have spin ½.           </a:t>
            </a:r>
          </a:p>
          <a:p>
            <a:r>
              <a:rPr lang="en-US" sz="2800" dirty="0" smtClean="0"/>
              <a:t>Bosons (n even):      examples—the photon, gluon, </a:t>
            </a:r>
            <a:r>
              <a:rPr lang="en-US" sz="2800" dirty="0"/>
              <a:t>W</a:t>
            </a:r>
            <a:r>
              <a:rPr lang="en-US" sz="2800" baseline="30000" dirty="0"/>
              <a:t>+</a:t>
            </a:r>
            <a:r>
              <a:rPr lang="en-US" sz="2800" dirty="0"/>
              <a:t>, W</a:t>
            </a:r>
            <a:r>
              <a:rPr lang="en-US" sz="2800" baseline="30000" dirty="0"/>
              <a:t>-  </a:t>
            </a:r>
            <a:r>
              <a:rPr lang="en-US" sz="2800" dirty="0"/>
              <a:t>and </a:t>
            </a:r>
            <a:r>
              <a:rPr lang="en-US" sz="2800" dirty="0" smtClean="0"/>
              <a:t>Z all have</a:t>
            </a:r>
          </a:p>
          <a:p>
            <a:r>
              <a:rPr lang="en-US" sz="2800" dirty="0" smtClean="0"/>
              <a:t>                                                         spin 1; the graviton has spin 2.  </a:t>
            </a:r>
            <a:endParaRPr lang="en-US" sz="2800" dirty="0"/>
          </a:p>
        </p:txBody>
      </p:sp>
    </p:spTree>
    <p:extLst>
      <p:ext uri="{BB962C8B-B14F-4D97-AF65-F5344CB8AC3E}">
        <p14:creationId xmlns:p14="http://schemas.microsoft.com/office/powerpoint/2010/main" val="13922831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976" y="466089"/>
            <a:ext cx="4720397" cy="5989321"/>
          </a:xfrm>
          <a:prstGeom prst="rect">
            <a:avLst/>
          </a:prstGeom>
        </p:spPr>
      </p:pic>
      <p:sp>
        <p:nvSpPr>
          <p:cNvPr id="3" name="TextBox 2"/>
          <p:cNvSpPr txBox="1"/>
          <p:nvPr/>
        </p:nvSpPr>
        <p:spPr>
          <a:xfrm>
            <a:off x="1157161" y="550258"/>
            <a:ext cx="3906839" cy="769441"/>
          </a:xfrm>
          <a:prstGeom prst="rect">
            <a:avLst/>
          </a:prstGeom>
          <a:noFill/>
        </p:spPr>
        <p:txBody>
          <a:bodyPr wrap="none" rtlCol="0">
            <a:spAutoFit/>
          </a:bodyPr>
          <a:lstStyle/>
          <a:p>
            <a:r>
              <a:rPr lang="en-US" sz="4400" u="sng" dirty="0" smtClean="0"/>
              <a:t>The mass puzzle</a:t>
            </a:r>
            <a:endParaRPr lang="en-US" sz="4400" u="sng" dirty="0"/>
          </a:p>
        </p:txBody>
      </p:sp>
      <p:sp>
        <p:nvSpPr>
          <p:cNvPr id="4" name="TextBox 3"/>
          <p:cNvSpPr txBox="1"/>
          <p:nvPr/>
        </p:nvSpPr>
        <p:spPr>
          <a:xfrm>
            <a:off x="153749" y="1561763"/>
            <a:ext cx="6962227" cy="4893647"/>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What is the origin of the masses of the fundamental</a:t>
            </a:r>
          </a:p>
          <a:p>
            <a:r>
              <a:rPr lang="en-US" sz="2400" dirty="0"/>
              <a:t> </a:t>
            </a:r>
            <a:r>
              <a:rPr lang="en-US" sz="2400" dirty="0" smtClean="0"/>
              <a:t>     particles?</a:t>
            </a:r>
          </a:p>
          <a:p>
            <a:endParaRPr lang="en-US" sz="2400" dirty="0"/>
          </a:p>
          <a:p>
            <a:r>
              <a:rPr lang="en-US" sz="2400" dirty="0" smtClean="0"/>
              <a:t>The Standard Model of Particle Physics based on the</a:t>
            </a:r>
          </a:p>
          <a:p>
            <a:r>
              <a:rPr lang="en-US" sz="2400" dirty="0"/>
              <a:t>p</a:t>
            </a:r>
            <a:r>
              <a:rPr lang="en-US" sz="2400" dirty="0" smtClean="0"/>
              <a:t>rinciples of relativity and quantum mechanics has</a:t>
            </a:r>
          </a:p>
          <a:p>
            <a:r>
              <a:rPr lang="en-US" sz="2400" dirty="0" smtClean="0"/>
              <a:t>been remarkably successful in describing sub-atomic</a:t>
            </a:r>
          </a:p>
          <a:p>
            <a:r>
              <a:rPr lang="en-US" sz="2400" dirty="0"/>
              <a:t>p</a:t>
            </a:r>
            <a:r>
              <a:rPr lang="en-US" sz="2400" dirty="0" smtClean="0"/>
              <a:t>henomena.</a:t>
            </a:r>
          </a:p>
          <a:p>
            <a:endParaRPr lang="en-US" sz="2400" dirty="0"/>
          </a:p>
          <a:p>
            <a:r>
              <a:rPr lang="en-US" sz="2400" dirty="0" smtClean="0"/>
              <a:t>Nevertheless, a naïve implementation of this theory</a:t>
            </a:r>
          </a:p>
          <a:p>
            <a:r>
              <a:rPr lang="en-US" sz="2400" dirty="0"/>
              <a:t>s</a:t>
            </a:r>
            <a:r>
              <a:rPr lang="en-US" sz="2400" dirty="0" smtClean="0"/>
              <a:t>eemed to imply that all the fundamental particles </a:t>
            </a:r>
          </a:p>
          <a:p>
            <a:r>
              <a:rPr lang="en-US" sz="2400" dirty="0" smtClean="0"/>
              <a:t>should be massless.   In contrast, the W</a:t>
            </a:r>
            <a:r>
              <a:rPr lang="en-US" sz="2400" baseline="30000" dirty="0" smtClean="0"/>
              <a:t>+</a:t>
            </a:r>
            <a:r>
              <a:rPr lang="en-US" sz="2400" dirty="0" smtClean="0"/>
              <a:t>, W</a:t>
            </a:r>
            <a:r>
              <a:rPr lang="en-US" sz="2400" baseline="30000" dirty="0" smtClean="0"/>
              <a:t>-  </a:t>
            </a:r>
            <a:r>
              <a:rPr lang="en-US" sz="2400" dirty="0" smtClean="0"/>
              <a:t>and Z </a:t>
            </a:r>
          </a:p>
          <a:p>
            <a:r>
              <a:rPr lang="en-US" sz="2400" dirty="0" smtClean="0"/>
              <a:t>bosons, which mediate the weak interactions, are </a:t>
            </a:r>
          </a:p>
          <a:p>
            <a:r>
              <a:rPr lang="en-US" sz="2400" dirty="0"/>
              <a:t>r</a:t>
            </a:r>
            <a:r>
              <a:rPr lang="en-US" sz="2400" dirty="0" smtClean="0"/>
              <a:t>oughly 100 times heavier than a proton. </a:t>
            </a:r>
          </a:p>
        </p:txBody>
      </p:sp>
    </p:spTree>
    <p:extLst>
      <p:ext uri="{BB962C8B-B14F-4D97-AF65-F5344CB8AC3E}">
        <p14:creationId xmlns:p14="http://schemas.microsoft.com/office/powerpoint/2010/main" val="5166175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5010" y="1307090"/>
            <a:ext cx="5385902" cy="44380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5" y="1327093"/>
            <a:ext cx="5904733" cy="4418227"/>
          </a:xfrm>
          <a:prstGeom prst="rect">
            <a:avLst/>
          </a:prstGeom>
        </p:spPr>
      </p:pic>
      <p:sp>
        <p:nvSpPr>
          <p:cNvPr id="4" name="TextBox 3"/>
          <p:cNvSpPr txBox="1"/>
          <p:nvPr/>
        </p:nvSpPr>
        <p:spPr>
          <a:xfrm>
            <a:off x="2767476" y="242761"/>
            <a:ext cx="6279091" cy="830997"/>
          </a:xfrm>
          <a:prstGeom prst="rect">
            <a:avLst/>
          </a:prstGeom>
          <a:noFill/>
        </p:spPr>
        <p:txBody>
          <a:bodyPr wrap="none" rtlCol="0">
            <a:spAutoFit/>
          </a:bodyPr>
          <a:lstStyle/>
          <a:p>
            <a:r>
              <a:rPr lang="en-US" sz="4800" dirty="0" smtClean="0"/>
              <a:t>The beauty of symmetry</a:t>
            </a:r>
            <a:endParaRPr lang="en-US" sz="4800" dirty="0"/>
          </a:p>
        </p:txBody>
      </p:sp>
    </p:spTree>
    <p:extLst>
      <p:ext uri="{BB962C8B-B14F-4D97-AF65-F5344CB8AC3E}">
        <p14:creationId xmlns:p14="http://schemas.microsoft.com/office/powerpoint/2010/main" val="19901685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142" y="1319003"/>
            <a:ext cx="11735395" cy="5262979"/>
          </a:xfrm>
          <a:prstGeom prst="rect">
            <a:avLst/>
          </a:prstGeom>
          <a:noFill/>
        </p:spPr>
        <p:txBody>
          <a:bodyPr wrap="square" rtlCol="0">
            <a:spAutoFit/>
          </a:bodyPr>
          <a:lstStyle/>
          <a:p>
            <a:r>
              <a:rPr lang="en-US" sz="2800" dirty="0" smtClean="0"/>
              <a:t>In physics, symmetry plays a very important role.  For example, the fact </a:t>
            </a:r>
          </a:p>
          <a:p>
            <a:r>
              <a:rPr lang="en-US" sz="2800" dirty="0" smtClean="0"/>
              <a:t>that the laws of physics do not depend on location or orientation </a:t>
            </a:r>
          </a:p>
          <a:p>
            <a:r>
              <a:rPr lang="en-US" sz="2800" dirty="0" smtClean="0"/>
              <a:t>(“translational and rotational invariance”) places strong constraints </a:t>
            </a:r>
          </a:p>
          <a:p>
            <a:r>
              <a:rPr lang="en-US" sz="2800" dirty="0" smtClean="0"/>
              <a:t>on the form of the equations that describe those physical laws.</a:t>
            </a:r>
          </a:p>
          <a:p>
            <a:endParaRPr lang="en-US" sz="2800" dirty="0"/>
          </a:p>
          <a:p>
            <a:r>
              <a:rPr lang="en-US" sz="2800" dirty="0" smtClean="0"/>
              <a:t>A more abstract symmetry principle underlies the laws of electromagnetism.</a:t>
            </a:r>
          </a:p>
          <a:p>
            <a:r>
              <a:rPr lang="en-US" sz="2800" dirty="0" smtClean="0"/>
              <a:t>This symmetry principle guarantee that the photon is massless.  A similar</a:t>
            </a:r>
          </a:p>
          <a:p>
            <a:r>
              <a:rPr lang="en-US" sz="2800" dirty="0" smtClean="0"/>
              <a:t>application of this symmetry principle would predict that the W</a:t>
            </a:r>
            <a:r>
              <a:rPr lang="en-US" sz="2800" baseline="30000" dirty="0"/>
              <a:t>+</a:t>
            </a:r>
            <a:r>
              <a:rPr lang="en-US" sz="2800" dirty="0"/>
              <a:t>, W</a:t>
            </a:r>
            <a:r>
              <a:rPr lang="en-US" sz="2800" baseline="30000" dirty="0"/>
              <a:t>-  </a:t>
            </a:r>
            <a:r>
              <a:rPr lang="en-US" sz="2800" dirty="0"/>
              <a:t>and </a:t>
            </a:r>
            <a:r>
              <a:rPr lang="en-US" sz="2800" dirty="0" smtClean="0"/>
              <a:t>Z bosons that mediate the weak force should also be massless.</a:t>
            </a:r>
          </a:p>
          <a:p>
            <a:endParaRPr lang="en-US" sz="2800" dirty="0"/>
          </a:p>
          <a:p>
            <a:r>
              <a:rPr lang="en-US" sz="2800" dirty="0" smtClean="0"/>
              <a:t>However, if you naively try to “break the symmetry” to allow for massive </a:t>
            </a:r>
          </a:p>
          <a:p>
            <a:r>
              <a:rPr lang="en-US" sz="2800" dirty="0" smtClean="0"/>
              <a:t>W</a:t>
            </a:r>
            <a:r>
              <a:rPr lang="en-US" sz="2800" baseline="30000" dirty="0"/>
              <a:t>+</a:t>
            </a:r>
            <a:r>
              <a:rPr lang="en-US" sz="2800" dirty="0"/>
              <a:t>, W</a:t>
            </a:r>
            <a:r>
              <a:rPr lang="en-US" sz="2800" baseline="30000" dirty="0"/>
              <a:t>-  </a:t>
            </a:r>
            <a:r>
              <a:rPr lang="en-US" sz="2800" dirty="0"/>
              <a:t>and </a:t>
            </a:r>
            <a:r>
              <a:rPr lang="en-US" sz="2800" dirty="0" smtClean="0"/>
              <a:t>Z bosons, the resulting theory is mathematically inconsistent.</a:t>
            </a:r>
            <a:endParaRPr lang="en-US" sz="2800" dirty="0"/>
          </a:p>
        </p:txBody>
      </p:sp>
      <p:sp>
        <p:nvSpPr>
          <p:cNvPr id="3" name="TextBox 2"/>
          <p:cNvSpPr txBox="1"/>
          <p:nvPr/>
        </p:nvSpPr>
        <p:spPr>
          <a:xfrm>
            <a:off x="1561763" y="258945"/>
            <a:ext cx="7402989" cy="769441"/>
          </a:xfrm>
          <a:prstGeom prst="rect">
            <a:avLst/>
          </a:prstGeom>
          <a:noFill/>
        </p:spPr>
        <p:txBody>
          <a:bodyPr wrap="none" rtlCol="0">
            <a:spAutoFit/>
          </a:bodyPr>
          <a:lstStyle/>
          <a:p>
            <a:r>
              <a:rPr lang="en-US" sz="4400" dirty="0" smtClean="0"/>
              <a:t>The role of symmetry in physics</a:t>
            </a:r>
            <a:endParaRPr lang="en-US" sz="4400" dirty="0"/>
          </a:p>
        </p:txBody>
      </p:sp>
    </p:spTree>
    <p:extLst>
      <p:ext uri="{BB962C8B-B14F-4D97-AF65-F5344CB8AC3E}">
        <p14:creationId xmlns:p14="http://schemas.microsoft.com/office/powerpoint/2010/main" val="38603463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190" y="453154"/>
            <a:ext cx="9915663" cy="707886"/>
          </a:xfrm>
          <a:prstGeom prst="rect">
            <a:avLst/>
          </a:prstGeom>
          <a:noFill/>
        </p:spPr>
        <p:txBody>
          <a:bodyPr wrap="none" rtlCol="0">
            <a:spAutoFit/>
          </a:bodyPr>
          <a:lstStyle/>
          <a:p>
            <a:r>
              <a:rPr lang="en-US" sz="4000" dirty="0" smtClean="0">
                <a:solidFill>
                  <a:srgbClr val="FF0000"/>
                </a:solidFill>
              </a:rPr>
              <a:t>Part I: The Higgs Boson—A Theoretical Journey</a:t>
            </a:r>
            <a:endParaRPr lang="en-US" sz="4000" dirty="0">
              <a:solidFill>
                <a:srgbClr val="FF0000"/>
              </a:solidFill>
            </a:endParaRPr>
          </a:p>
        </p:txBody>
      </p:sp>
      <p:sp>
        <p:nvSpPr>
          <p:cNvPr id="3" name="TextBox 2"/>
          <p:cNvSpPr txBox="1"/>
          <p:nvPr/>
        </p:nvSpPr>
        <p:spPr>
          <a:xfrm>
            <a:off x="825387" y="1408014"/>
            <a:ext cx="10697671" cy="4832092"/>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t> The search for the fundamental particles and forces of nature</a:t>
            </a:r>
          </a:p>
          <a:p>
            <a:pPr marL="742950" lvl="1" indent="-285750">
              <a:buFont typeface="Courier New" panose="02070309020205020404" pitchFamily="49" charset="0"/>
              <a:buChar char="o"/>
            </a:pPr>
            <a:r>
              <a:rPr lang="en-US" sz="2800" dirty="0" smtClean="0"/>
              <a:t>Revolutions of 20</a:t>
            </a:r>
            <a:r>
              <a:rPr lang="en-US" sz="2800" baseline="30000" dirty="0" smtClean="0"/>
              <a:t>th</a:t>
            </a:r>
            <a:r>
              <a:rPr lang="en-US" sz="2800" dirty="0" smtClean="0"/>
              <a:t> century physics: relativity and quantum theory</a:t>
            </a:r>
          </a:p>
          <a:p>
            <a:pPr marL="457200" indent="-457200">
              <a:buFont typeface="Wingdings" panose="05000000000000000000" pitchFamily="2" charset="2"/>
              <a:buChar char="Ø"/>
            </a:pPr>
            <a:r>
              <a:rPr lang="en-US" sz="2800" dirty="0" smtClean="0"/>
              <a:t>Quantum fields and waves/particles</a:t>
            </a:r>
          </a:p>
          <a:p>
            <a:pPr marL="742950" lvl="1" indent="-285750">
              <a:buFont typeface="Courier New" panose="02070309020205020404" pitchFamily="49" charset="0"/>
              <a:buChar char="o"/>
            </a:pPr>
            <a:r>
              <a:rPr lang="en-US" sz="2800" dirty="0" smtClean="0"/>
              <a:t>A quantum view of the vacuum</a:t>
            </a:r>
          </a:p>
          <a:p>
            <a:pPr marL="285750" indent="-285750">
              <a:buFont typeface="Wingdings" panose="05000000000000000000" pitchFamily="2" charset="2"/>
              <a:buChar char="Ø"/>
            </a:pPr>
            <a:r>
              <a:rPr lang="en-US" sz="2800" dirty="0" smtClean="0"/>
              <a:t> Role of symmetry in physics</a:t>
            </a:r>
          </a:p>
          <a:p>
            <a:pPr marL="285750" indent="-285750">
              <a:buFont typeface="Wingdings" panose="05000000000000000000" pitchFamily="2" charset="2"/>
              <a:buChar char="Ø"/>
            </a:pPr>
            <a:r>
              <a:rPr lang="en-US" sz="2800" dirty="0" smtClean="0"/>
              <a:t> The remarkable Higgs mechanism</a:t>
            </a:r>
          </a:p>
          <a:p>
            <a:pPr marL="742950" lvl="1" indent="-285750">
              <a:buFont typeface="Courier New" panose="02070309020205020404" pitchFamily="49" charset="0"/>
              <a:buChar char="o"/>
            </a:pPr>
            <a:r>
              <a:rPr lang="en-US" sz="2800" dirty="0" smtClean="0"/>
              <a:t>Generating mass for the fundamental particles</a:t>
            </a:r>
          </a:p>
          <a:p>
            <a:pPr marL="285750" indent="-285750">
              <a:buFont typeface="Wingdings" panose="05000000000000000000" pitchFamily="2" charset="2"/>
              <a:buChar char="Ø"/>
            </a:pPr>
            <a:r>
              <a:rPr lang="en-US" sz="2800" dirty="0" smtClean="0"/>
              <a:t> Introducing the Higgs boson</a:t>
            </a:r>
          </a:p>
          <a:p>
            <a:pPr marL="742950" lvl="1" indent="-285750">
              <a:buFont typeface="Courier New" panose="02070309020205020404" pitchFamily="49" charset="0"/>
              <a:buChar char="o"/>
            </a:pPr>
            <a:r>
              <a:rPr lang="en-US" sz="2800" dirty="0" smtClean="0"/>
              <a:t>A theorist invents a new fundamental particle</a:t>
            </a:r>
          </a:p>
          <a:p>
            <a:pPr marL="742950" lvl="1" indent="-285750">
              <a:buFont typeface="Courier New" panose="02070309020205020404" pitchFamily="49" charset="0"/>
              <a:buChar char="o"/>
            </a:pPr>
            <a:r>
              <a:rPr lang="en-US" sz="2800" dirty="0" smtClean="0"/>
              <a:t>Hunting the Higgs boson</a:t>
            </a:r>
          </a:p>
          <a:p>
            <a:pPr marL="285750" indent="-285750">
              <a:buFont typeface="Wingdings" panose="05000000000000000000" pitchFamily="2" charset="2"/>
              <a:buChar char="Ø"/>
            </a:pPr>
            <a:r>
              <a:rPr lang="en-US" sz="2800" dirty="0" smtClean="0"/>
              <a:t> End of an era or a new beginning?</a:t>
            </a:r>
          </a:p>
        </p:txBody>
      </p:sp>
    </p:spTree>
    <p:extLst>
      <p:ext uri="{BB962C8B-B14F-4D97-AF65-F5344CB8AC3E}">
        <p14:creationId xmlns:p14="http://schemas.microsoft.com/office/powerpoint/2010/main" val="34767867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howie\talks\higgsintro\symbreaking.jpg"/>
          <p:cNvPicPr>
            <a:picLocks noChangeAspect="1" noChangeArrowheads="1"/>
          </p:cNvPicPr>
          <p:nvPr/>
        </p:nvPicPr>
        <p:blipFill>
          <a:blip r:embed="rId2" cstate="print"/>
          <a:srcRect/>
          <a:stretch>
            <a:fillRect/>
          </a:stretch>
        </p:blipFill>
        <p:spPr bwMode="auto">
          <a:xfrm>
            <a:off x="1752600" y="609601"/>
            <a:ext cx="8915400" cy="5361619"/>
          </a:xfrm>
          <a:prstGeom prst="rect">
            <a:avLst/>
          </a:prstGeom>
          <a:noFill/>
        </p:spPr>
      </p:pic>
    </p:spTree>
    <p:extLst>
      <p:ext uri="{BB962C8B-B14F-4D97-AF65-F5344CB8AC3E}">
        <p14:creationId xmlns:p14="http://schemas.microsoft.com/office/powerpoint/2010/main" val="30725453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412" y="469338"/>
            <a:ext cx="9857763" cy="646331"/>
          </a:xfrm>
          <a:prstGeom prst="rect">
            <a:avLst/>
          </a:prstGeom>
          <a:noFill/>
        </p:spPr>
        <p:txBody>
          <a:bodyPr wrap="none" rtlCol="0">
            <a:spAutoFit/>
          </a:bodyPr>
          <a:lstStyle/>
          <a:p>
            <a:r>
              <a:rPr lang="en-US" sz="3600" dirty="0" smtClean="0"/>
              <a:t>Symmetry-breaking without breaking the symmetry</a:t>
            </a:r>
            <a:endParaRPr lang="en-US" sz="3600" dirty="0"/>
          </a:p>
        </p:txBody>
      </p:sp>
      <p:pic>
        <p:nvPicPr>
          <p:cNvPr id="3" name="Picture 4" descr="lap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124" y="1827101"/>
            <a:ext cx="435133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7273" y="1634591"/>
            <a:ext cx="5365020" cy="5078313"/>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t> The rotational symmetry of the pencil around its axis implies that the pencil is equally likely to fall in any direction.</a:t>
            </a:r>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r>
              <a:rPr lang="en-US" sz="2400" dirty="0" smtClean="0"/>
              <a:t> However, perform the experiment once, and the pencil must fall in some direction.  </a:t>
            </a:r>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r>
              <a:rPr lang="en-US" sz="2400" dirty="0" smtClean="0"/>
              <a:t> The resulting state of the pencil breaks the rotational symmetry, although the rotational symmetry of the laws that govern the falling pencil remain intact.</a:t>
            </a:r>
          </a:p>
          <a:p>
            <a:endParaRPr lang="en-US" dirty="0" smtClean="0"/>
          </a:p>
          <a:p>
            <a:endParaRPr lang="en-US" dirty="0"/>
          </a:p>
        </p:txBody>
      </p:sp>
    </p:spTree>
    <p:extLst>
      <p:ext uri="{BB962C8B-B14F-4D97-AF65-F5344CB8AC3E}">
        <p14:creationId xmlns:p14="http://schemas.microsoft.com/office/powerpoint/2010/main" val="938922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394" y="275129"/>
            <a:ext cx="7196650" cy="707886"/>
          </a:xfrm>
          <a:prstGeom prst="rect">
            <a:avLst/>
          </a:prstGeom>
          <a:noFill/>
        </p:spPr>
        <p:txBody>
          <a:bodyPr wrap="none" rtlCol="0">
            <a:spAutoFit/>
          </a:bodyPr>
          <a:lstStyle/>
          <a:p>
            <a:r>
              <a:rPr lang="en-US" sz="4000" dirty="0" smtClean="0">
                <a:solidFill>
                  <a:srgbClr val="C00000"/>
                </a:solidFill>
              </a:rPr>
              <a:t>The remarkable Higgs mechanism</a:t>
            </a:r>
            <a:endParaRPr lang="en-US" sz="4000" dirty="0">
              <a:solidFill>
                <a:srgbClr val="C00000"/>
              </a:solidFill>
            </a:endParaRPr>
          </a:p>
        </p:txBody>
      </p:sp>
      <p:sp>
        <p:nvSpPr>
          <p:cNvPr id="3" name="TextBox 2"/>
          <p:cNvSpPr txBox="1"/>
          <p:nvPr/>
        </p:nvSpPr>
        <p:spPr>
          <a:xfrm>
            <a:off x="788710" y="1197675"/>
            <a:ext cx="9141733" cy="1938992"/>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Key ingredients by </a:t>
            </a:r>
            <a:r>
              <a:rPr lang="en-US" sz="2400" dirty="0" err="1"/>
              <a:t>Yoichiro</a:t>
            </a:r>
            <a:r>
              <a:rPr lang="en-US" sz="2400" dirty="0"/>
              <a:t> </a:t>
            </a:r>
            <a:r>
              <a:rPr lang="en-US" sz="2400" dirty="0" err="1" smtClean="0"/>
              <a:t>Nambu</a:t>
            </a:r>
            <a:r>
              <a:rPr lang="en-US" sz="2400" dirty="0" smtClean="0"/>
              <a:t> and Philip Anderson.</a:t>
            </a:r>
          </a:p>
          <a:p>
            <a:pPr marL="285750" indent="-285750">
              <a:buFont typeface="Wingdings" panose="05000000000000000000" pitchFamily="2" charset="2"/>
              <a:buChar char="Ø"/>
            </a:pPr>
            <a:r>
              <a:rPr lang="en-US" sz="2400" dirty="0" smtClean="0"/>
              <a:t>Adapted to relativistic quantum field theory in 1964 by Robert </a:t>
            </a:r>
            <a:r>
              <a:rPr lang="en-US" sz="2400" dirty="0" err="1" smtClean="0"/>
              <a:t>Brout</a:t>
            </a:r>
            <a:r>
              <a:rPr lang="en-US" sz="2400" dirty="0" smtClean="0"/>
              <a:t> </a:t>
            </a:r>
          </a:p>
          <a:p>
            <a:r>
              <a:rPr lang="en-US" sz="2400" dirty="0"/>
              <a:t> </a:t>
            </a:r>
            <a:r>
              <a:rPr lang="en-US" sz="2400" dirty="0" smtClean="0"/>
              <a:t>   and Francois </a:t>
            </a:r>
            <a:r>
              <a:rPr lang="en-US" sz="2400" dirty="0" err="1" smtClean="0"/>
              <a:t>Englert</a:t>
            </a:r>
            <a:r>
              <a:rPr lang="en-US" sz="2400" dirty="0" smtClean="0"/>
              <a:t> and independently by Peter Higgs.  Important </a:t>
            </a:r>
          </a:p>
          <a:p>
            <a:r>
              <a:rPr lang="en-US" sz="2400" dirty="0"/>
              <a:t> </a:t>
            </a:r>
            <a:r>
              <a:rPr lang="en-US" sz="2400" dirty="0" smtClean="0"/>
              <a:t>   clarifications by Gerald </a:t>
            </a:r>
            <a:r>
              <a:rPr lang="en-US" sz="2400" dirty="0" err="1" smtClean="0"/>
              <a:t>Guralnik</a:t>
            </a:r>
            <a:r>
              <a:rPr lang="en-US" sz="2400" dirty="0" smtClean="0"/>
              <a:t>, Carl Hagen and Tom Kibble followed.</a:t>
            </a:r>
          </a:p>
          <a:p>
            <a:pPr marL="342900" indent="-342900">
              <a:buFont typeface="Wingdings" panose="05000000000000000000" pitchFamily="2" charset="2"/>
              <a:buChar char="Ø"/>
            </a:pPr>
            <a:r>
              <a:rPr lang="en-US" sz="2400" dirty="0" smtClean="0"/>
              <a:t>The history is wonderfully told by Frank Close in </a:t>
            </a:r>
            <a:r>
              <a:rPr lang="en-US" sz="2400" i="1" dirty="0" smtClean="0"/>
              <a:t>The Infinity Puzzle</a:t>
            </a:r>
            <a:r>
              <a:rPr lang="en-US" sz="2400" dirty="0" smtClean="0"/>
              <a:t>.</a:t>
            </a:r>
            <a:endParaRPr lang="en-US" sz="2400" dirty="0"/>
          </a:p>
        </p:txBody>
      </p:sp>
      <p:sp>
        <p:nvSpPr>
          <p:cNvPr id="4" name="TextBox 3"/>
          <p:cNvSpPr txBox="1"/>
          <p:nvPr/>
        </p:nvSpPr>
        <p:spPr>
          <a:xfrm>
            <a:off x="469336" y="3402674"/>
            <a:ext cx="9920837" cy="1569660"/>
          </a:xfrm>
          <a:prstGeom prst="rect">
            <a:avLst/>
          </a:prstGeom>
          <a:noFill/>
        </p:spPr>
        <p:txBody>
          <a:bodyPr wrap="square" rtlCol="0">
            <a:spAutoFit/>
          </a:bodyPr>
          <a:lstStyle/>
          <a:p>
            <a:r>
              <a:rPr lang="en-US" sz="2400" u="sng" dirty="0" smtClean="0"/>
              <a:t>The essential idea</a:t>
            </a:r>
            <a:r>
              <a:rPr lang="en-US" sz="2400" dirty="0" smtClean="0"/>
              <a:t>: Postulate the existence of a </a:t>
            </a:r>
            <a:r>
              <a:rPr lang="en-US" sz="2400" dirty="0" err="1" smtClean="0"/>
              <a:t>spinless</a:t>
            </a:r>
            <a:r>
              <a:rPr lang="en-US" sz="2400" dirty="0" smtClean="0"/>
              <a:t> quantum field, now called the </a:t>
            </a:r>
            <a:r>
              <a:rPr lang="en-US" sz="2400" dirty="0" smtClean="0">
                <a:solidFill>
                  <a:srgbClr val="005800"/>
                </a:solidFill>
              </a:rPr>
              <a:t>Higgs field</a:t>
            </a:r>
            <a:r>
              <a:rPr lang="en-US" sz="2400" dirty="0" smtClean="0"/>
              <a:t>, which (in average) is non-zero in the quantum vacuum. In contrast, other quantum fields (which have nonzero spin) that fluctuate in the quantum vacuum still must average out to zero. </a:t>
            </a:r>
            <a:endParaRPr lang="en-US" sz="2400" dirty="0"/>
          </a:p>
        </p:txBody>
      </p:sp>
      <p:sp>
        <p:nvSpPr>
          <p:cNvPr id="5" name="TextBox 4"/>
          <p:cNvSpPr txBox="1"/>
          <p:nvPr/>
        </p:nvSpPr>
        <p:spPr>
          <a:xfrm>
            <a:off x="469336" y="5122258"/>
            <a:ext cx="10309255" cy="1569660"/>
          </a:xfrm>
          <a:prstGeom prst="rect">
            <a:avLst/>
          </a:prstGeom>
          <a:noFill/>
        </p:spPr>
        <p:txBody>
          <a:bodyPr wrap="square" rtlCol="0">
            <a:spAutoFit/>
          </a:bodyPr>
          <a:lstStyle/>
          <a:p>
            <a:r>
              <a:rPr lang="en-US" sz="2400" dirty="0"/>
              <a:t>T</a:t>
            </a:r>
            <a:r>
              <a:rPr lang="en-US" sz="2400" dirty="0" smtClean="0"/>
              <a:t>he physical laws which govern the Higgs field respect the symmetry that</a:t>
            </a:r>
          </a:p>
          <a:p>
            <a:r>
              <a:rPr lang="en-US" sz="2400" dirty="0"/>
              <a:t>r</a:t>
            </a:r>
            <a:r>
              <a:rPr lang="en-US" sz="2400" dirty="0" smtClean="0"/>
              <a:t>equire massless W</a:t>
            </a:r>
            <a:r>
              <a:rPr lang="en-US" sz="2400" baseline="30000" dirty="0"/>
              <a:t>+</a:t>
            </a:r>
            <a:r>
              <a:rPr lang="en-US" sz="2400" dirty="0"/>
              <a:t>, W</a:t>
            </a:r>
            <a:r>
              <a:rPr lang="en-US" sz="2400" baseline="30000" dirty="0"/>
              <a:t>-  </a:t>
            </a:r>
            <a:r>
              <a:rPr lang="en-US" sz="2400" dirty="0"/>
              <a:t>and Z </a:t>
            </a:r>
            <a:r>
              <a:rPr lang="en-US" sz="2400" dirty="0" smtClean="0"/>
              <a:t> bosons.  However,  like the fallen pencil, the vacuum state of the Higgs field breaks the symmetry.  </a:t>
            </a:r>
            <a:r>
              <a:rPr lang="en-US" sz="2400" dirty="0"/>
              <a:t> </a:t>
            </a:r>
            <a:r>
              <a:rPr lang="en-US" sz="2400" dirty="0" smtClean="0"/>
              <a:t>Since the </a:t>
            </a:r>
            <a:r>
              <a:rPr lang="en-US" sz="2400" dirty="0"/>
              <a:t>W</a:t>
            </a:r>
            <a:r>
              <a:rPr lang="en-US" sz="2400" baseline="30000" dirty="0"/>
              <a:t>+</a:t>
            </a:r>
            <a:r>
              <a:rPr lang="en-US" sz="2400" dirty="0"/>
              <a:t>, W</a:t>
            </a:r>
            <a:r>
              <a:rPr lang="en-US" sz="2400" baseline="30000" dirty="0"/>
              <a:t>-  </a:t>
            </a:r>
            <a:r>
              <a:rPr lang="en-US" sz="2400" dirty="0"/>
              <a:t>and Z </a:t>
            </a:r>
            <a:r>
              <a:rPr lang="en-US" sz="2400" dirty="0" smtClean="0"/>
              <a:t>reside in the symmetry-broken Higgs vacuum, their masses need not be zero.</a:t>
            </a:r>
          </a:p>
        </p:txBody>
      </p:sp>
    </p:spTree>
    <p:extLst>
      <p:ext uri="{BB962C8B-B14F-4D97-AF65-F5344CB8AC3E}">
        <p14:creationId xmlns:p14="http://schemas.microsoft.com/office/powerpoint/2010/main" val="718655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873" y="372233"/>
            <a:ext cx="9053376" cy="769441"/>
          </a:xfrm>
          <a:prstGeom prst="rect">
            <a:avLst/>
          </a:prstGeom>
          <a:noFill/>
        </p:spPr>
        <p:txBody>
          <a:bodyPr wrap="none" rtlCol="0">
            <a:spAutoFit/>
          </a:bodyPr>
          <a:lstStyle/>
          <a:p>
            <a:r>
              <a:rPr lang="en-US" sz="4400" dirty="0" smtClean="0"/>
              <a:t>The Standard Model of Particle Physics</a:t>
            </a:r>
            <a:endParaRPr lang="en-US" sz="4400" dirty="0"/>
          </a:p>
        </p:txBody>
      </p:sp>
      <p:sp>
        <p:nvSpPr>
          <p:cNvPr id="4" name="TextBox 3"/>
          <p:cNvSpPr txBox="1"/>
          <p:nvPr/>
        </p:nvSpPr>
        <p:spPr>
          <a:xfrm>
            <a:off x="235807" y="1523890"/>
            <a:ext cx="5995060" cy="3785652"/>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The Higgs mechanism provides the only </a:t>
            </a:r>
          </a:p>
          <a:p>
            <a:r>
              <a:rPr lang="en-US" sz="2400" dirty="0"/>
              <a:t> </a:t>
            </a:r>
            <a:r>
              <a:rPr lang="en-US" sz="2400" dirty="0" smtClean="0"/>
              <a:t>    known mathematically consistent </a:t>
            </a:r>
          </a:p>
          <a:p>
            <a:r>
              <a:rPr lang="en-US" sz="2400" dirty="0"/>
              <a:t> </a:t>
            </a:r>
            <a:r>
              <a:rPr lang="en-US" sz="2400" dirty="0" smtClean="0"/>
              <a:t>    formulation of the theory of fundamental </a:t>
            </a:r>
          </a:p>
          <a:p>
            <a:r>
              <a:rPr lang="en-US" sz="2400" dirty="0"/>
              <a:t> </a:t>
            </a:r>
            <a:r>
              <a:rPr lang="en-US" sz="2400" dirty="0" smtClean="0"/>
              <a:t>    particles that accounts for their masses.</a:t>
            </a:r>
          </a:p>
          <a:p>
            <a:endParaRPr lang="en-US" sz="2400" dirty="0"/>
          </a:p>
          <a:p>
            <a:pPr marL="285750" indent="-285750">
              <a:buFont typeface="Wingdings" panose="05000000000000000000" pitchFamily="2" charset="2"/>
              <a:buChar char="Ø"/>
            </a:pPr>
            <a:r>
              <a:rPr lang="en-US" sz="2400" dirty="0" smtClean="0"/>
              <a:t>The simplest implementation of the Higgs </a:t>
            </a:r>
          </a:p>
          <a:p>
            <a:r>
              <a:rPr lang="en-US" sz="2400" dirty="0" smtClean="0"/>
              <a:t>    mechanism (due to Steve Weinberg in 1967 </a:t>
            </a:r>
          </a:p>
          <a:p>
            <a:r>
              <a:rPr lang="en-US" sz="2400" dirty="0"/>
              <a:t> </a:t>
            </a:r>
            <a:r>
              <a:rPr lang="en-US" sz="2400" dirty="0" smtClean="0"/>
              <a:t>   1967 and </a:t>
            </a:r>
            <a:r>
              <a:rPr lang="en-US" sz="2400" dirty="0" err="1" smtClean="0"/>
              <a:t>Abdus</a:t>
            </a:r>
            <a:r>
              <a:rPr lang="en-US" sz="2400" dirty="0" smtClean="0"/>
              <a:t> Salam in 1968) incorporates </a:t>
            </a:r>
          </a:p>
          <a:p>
            <a:r>
              <a:rPr lang="en-US" sz="2400" dirty="0"/>
              <a:t> </a:t>
            </a:r>
            <a:r>
              <a:rPr lang="en-US" sz="2400" dirty="0" smtClean="0"/>
              <a:t>   a new spin-0 (scalar) particle called the </a:t>
            </a:r>
          </a:p>
          <a:p>
            <a:r>
              <a:rPr lang="en-US" sz="2400" dirty="0">
                <a:solidFill>
                  <a:srgbClr val="FF0000"/>
                </a:solidFill>
              </a:rPr>
              <a:t> </a:t>
            </a:r>
            <a:r>
              <a:rPr lang="en-US" sz="2400" dirty="0" smtClean="0">
                <a:solidFill>
                  <a:srgbClr val="FF0000"/>
                </a:solidFill>
              </a:rPr>
              <a:t>   Higgs boson</a:t>
            </a:r>
            <a:r>
              <a:rPr lang="en-US" sz="2400" dirty="0" smtClean="0"/>
              <a:t>.   </a:t>
            </a:r>
            <a:endParaRPr lang="en-US" sz="2400" dirty="0"/>
          </a:p>
        </p:txBody>
      </p:sp>
      <p:sp>
        <p:nvSpPr>
          <p:cNvPr id="5" name="TextBox 4"/>
          <p:cNvSpPr txBox="1"/>
          <p:nvPr/>
        </p:nvSpPr>
        <p:spPr>
          <a:xfrm>
            <a:off x="372234" y="5939554"/>
            <a:ext cx="11731417" cy="830997"/>
          </a:xfrm>
          <a:prstGeom prst="rect">
            <a:avLst/>
          </a:prstGeom>
          <a:noFill/>
        </p:spPr>
        <p:txBody>
          <a:bodyPr wrap="none" rtlCol="0">
            <a:spAutoFit/>
          </a:bodyPr>
          <a:lstStyle/>
          <a:p>
            <a:r>
              <a:rPr lang="en-US" sz="2400" dirty="0" smtClean="0"/>
              <a:t>The Higgs boson is a result of disturbing the Higgs field.  The theoretical existence of such </a:t>
            </a:r>
          </a:p>
          <a:p>
            <a:r>
              <a:rPr lang="en-US" sz="2400" dirty="0" smtClean="0"/>
              <a:t>a particle (in the context of the Higgs mechanism) was first proposed by Peter Higgs in 1964. </a:t>
            </a:r>
            <a:endParaRPr lang="en-US" sz="2400" dirty="0"/>
          </a:p>
        </p:txBody>
      </p:sp>
      <p:pic>
        <p:nvPicPr>
          <p:cNvPr id="6" name="Picture 5" descr="standard-model-ch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0867" y="1493324"/>
            <a:ext cx="5872784" cy="419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497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098" y="283221"/>
            <a:ext cx="10883788" cy="769441"/>
          </a:xfrm>
          <a:prstGeom prst="rect">
            <a:avLst/>
          </a:prstGeom>
          <a:noFill/>
        </p:spPr>
        <p:txBody>
          <a:bodyPr wrap="square" rtlCol="0">
            <a:spAutoFit/>
          </a:bodyPr>
          <a:lstStyle/>
          <a:p>
            <a:r>
              <a:rPr lang="en-US" sz="4400" dirty="0" smtClean="0"/>
              <a:t>Generating mass for the fundamental particles</a:t>
            </a:r>
            <a:endParaRPr lang="en-US" sz="4400" dirty="0"/>
          </a:p>
        </p:txBody>
      </p:sp>
      <p:sp>
        <p:nvSpPr>
          <p:cNvPr id="3" name="TextBox 2"/>
          <p:cNvSpPr txBox="1"/>
          <p:nvPr/>
        </p:nvSpPr>
        <p:spPr>
          <a:xfrm flipH="1">
            <a:off x="573117" y="1338762"/>
            <a:ext cx="9850840" cy="120032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In the Standard Model, the abstract symmetry that governs the weak and electromagnetic interactions (called the electroweak symmetry) governs</a:t>
            </a:r>
          </a:p>
          <a:p>
            <a:r>
              <a:rPr lang="en-US" sz="2400" dirty="0"/>
              <a:t> </a:t>
            </a:r>
            <a:r>
              <a:rPr lang="en-US" sz="2400" dirty="0" smtClean="0"/>
              <a:t>    the dynamics of the quarks, leptons and Higgs fields.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572" y="2991192"/>
            <a:ext cx="4627119" cy="3335593"/>
          </a:xfrm>
          <a:prstGeom prst="rect">
            <a:avLst/>
          </a:prstGeom>
        </p:spPr>
      </p:pic>
      <p:sp>
        <p:nvSpPr>
          <p:cNvPr id="5" name="TextBox 4"/>
          <p:cNvSpPr txBox="1"/>
          <p:nvPr/>
        </p:nvSpPr>
        <p:spPr>
          <a:xfrm>
            <a:off x="573117" y="2825192"/>
            <a:ext cx="5700087" cy="3785652"/>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The symmetric point of the Higgs field is</a:t>
            </a:r>
          </a:p>
          <a:p>
            <a:r>
              <a:rPr lang="en-US" sz="2400" dirty="0" smtClean="0"/>
              <a:t>     at a Higgs field configuration of higher</a:t>
            </a:r>
          </a:p>
          <a:p>
            <a:r>
              <a:rPr lang="en-US" sz="2400" dirty="0"/>
              <a:t> </a:t>
            </a:r>
            <a:r>
              <a:rPr lang="en-US" sz="2400" dirty="0" smtClean="0"/>
              <a:t>    energy than the vacuum state.  Thus, in</a:t>
            </a:r>
          </a:p>
          <a:p>
            <a:r>
              <a:rPr lang="en-US" sz="2400" dirty="0"/>
              <a:t> </a:t>
            </a:r>
            <a:r>
              <a:rPr lang="en-US" sz="2400" dirty="0" smtClean="0"/>
              <a:t>    the vacuum, the Higgs field breaks the</a:t>
            </a:r>
          </a:p>
          <a:p>
            <a:r>
              <a:rPr lang="en-US" sz="2400" dirty="0"/>
              <a:t> </a:t>
            </a:r>
            <a:r>
              <a:rPr lang="en-US" sz="2400" dirty="0" smtClean="0"/>
              <a:t>    electroweak symmetry.</a:t>
            </a:r>
          </a:p>
          <a:p>
            <a:endParaRPr lang="en-US" sz="2400" dirty="0"/>
          </a:p>
          <a:p>
            <a:pPr marL="342900" indent="-342900">
              <a:buFont typeface="Wingdings" panose="05000000000000000000" pitchFamily="2" charset="2"/>
              <a:buChar char="Ø"/>
            </a:pPr>
            <a:r>
              <a:rPr lang="en-US" sz="2400" dirty="0" smtClean="0"/>
              <a:t>As a result, all Standard Model particles</a:t>
            </a:r>
          </a:p>
          <a:p>
            <a:r>
              <a:rPr lang="en-US" sz="2400" dirty="0"/>
              <a:t> </a:t>
            </a:r>
            <a:r>
              <a:rPr lang="en-US" sz="2400" dirty="0" smtClean="0"/>
              <a:t>    propagating through the vacuum that</a:t>
            </a:r>
          </a:p>
          <a:p>
            <a:r>
              <a:rPr lang="en-US" sz="2400" dirty="0"/>
              <a:t> </a:t>
            </a:r>
            <a:r>
              <a:rPr lang="en-US" sz="2400" dirty="0" smtClean="0"/>
              <a:t>    interact with the omnipresent Higgs field </a:t>
            </a:r>
          </a:p>
          <a:p>
            <a:r>
              <a:rPr lang="en-US" sz="2400" dirty="0" smtClean="0"/>
              <a:t>     acquire their observed masses.</a:t>
            </a:r>
          </a:p>
        </p:txBody>
      </p:sp>
    </p:spTree>
    <p:extLst>
      <p:ext uri="{BB962C8B-B14F-4D97-AF65-F5344CB8AC3E}">
        <p14:creationId xmlns:p14="http://schemas.microsoft.com/office/powerpoint/2010/main" val="5538419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ggs_edit-MP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6155" y="113290"/>
            <a:ext cx="10249013" cy="5765070"/>
          </a:xfrm>
          <a:prstGeom prst="rect">
            <a:avLst/>
          </a:prstGeom>
        </p:spPr>
      </p:pic>
      <p:sp>
        <p:nvSpPr>
          <p:cNvPr id="3" name="TextBox 2"/>
          <p:cNvSpPr txBox="1"/>
          <p:nvPr/>
        </p:nvSpPr>
        <p:spPr>
          <a:xfrm>
            <a:off x="315590" y="6255142"/>
            <a:ext cx="11803582" cy="523220"/>
          </a:xfrm>
          <a:prstGeom prst="rect">
            <a:avLst/>
          </a:prstGeom>
          <a:noFill/>
        </p:spPr>
        <p:txBody>
          <a:bodyPr wrap="square" rtlCol="0">
            <a:spAutoFit/>
          </a:bodyPr>
          <a:lstStyle/>
          <a:p>
            <a:r>
              <a:rPr lang="en-US" sz="2800" dirty="0" smtClean="0"/>
              <a:t>A video made by Phil Owen (not to be taken literally, but the graphics are cool!)</a:t>
            </a:r>
            <a:endParaRPr lang="en-US" sz="2800" dirty="0"/>
          </a:p>
        </p:txBody>
      </p:sp>
    </p:spTree>
    <p:extLst>
      <p:ext uri="{BB962C8B-B14F-4D97-AF65-F5344CB8AC3E}">
        <p14:creationId xmlns:p14="http://schemas.microsoft.com/office/powerpoint/2010/main" val="13978391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502" y="243362"/>
            <a:ext cx="7104789" cy="4425741"/>
          </a:xfrm>
          <a:prstGeom prst="rect">
            <a:avLst/>
          </a:prstGeom>
        </p:spPr>
      </p:pic>
      <p:sp>
        <p:nvSpPr>
          <p:cNvPr id="3" name="TextBox 2"/>
          <p:cNvSpPr txBox="1"/>
          <p:nvPr/>
        </p:nvSpPr>
        <p:spPr>
          <a:xfrm>
            <a:off x="712099" y="5010922"/>
            <a:ext cx="10300127" cy="1569660"/>
          </a:xfrm>
          <a:prstGeom prst="rect">
            <a:avLst/>
          </a:prstGeom>
          <a:noFill/>
        </p:spPr>
        <p:txBody>
          <a:bodyPr wrap="none" rtlCol="0">
            <a:spAutoFit/>
          </a:bodyPr>
          <a:lstStyle/>
          <a:p>
            <a:r>
              <a:rPr lang="en-US" sz="2400" u="sng" dirty="0" smtClean="0">
                <a:solidFill>
                  <a:srgbClr val="FF0000"/>
                </a:solidFill>
              </a:rPr>
              <a:t>Warning</a:t>
            </a:r>
            <a:r>
              <a:rPr lang="en-US" sz="2400" dirty="0" smtClean="0"/>
              <a:t>:  Most of your mass does not come from the Higgs mechanism. Your</a:t>
            </a:r>
          </a:p>
          <a:p>
            <a:r>
              <a:rPr lang="en-US" sz="2400" dirty="0" smtClean="0"/>
              <a:t>mass arises from the protons and neutrons contained in the atoms of your body.</a:t>
            </a:r>
          </a:p>
          <a:p>
            <a:r>
              <a:rPr lang="en-US" sz="2400" dirty="0" smtClean="0"/>
              <a:t>Most of this mass arises from the “binding energy” involved in constructing the </a:t>
            </a:r>
          </a:p>
          <a:p>
            <a:r>
              <a:rPr lang="en-US" sz="2400" dirty="0" smtClean="0"/>
              <a:t>proton and neutrons from their constituent quarks (and gluons).</a:t>
            </a:r>
          </a:p>
        </p:txBody>
      </p:sp>
    </p:spTree>
    <p:extLst>
      <p:ext uri="{BB962C8B-B14F-4D97-AF65-F5344CB8AC3E}">
        <p14:creationId xmlns:p14="http://schemas.microsoft.com/office/powerpoint/2010/main" val="34890562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236" y="356050"/>
            <a:ext cx="8442696" cy="769441"/>
          </a:xfrm>
          <a:prstGeom prst="rect">
            <a:avLst/>
          </a:prstGeom>
          <a:noFill/>
        </p:spPr>
        <p:txBody>
          <a:bodyPr wrap="none" rtlCol="0">
            <a:spAutoFit/>
          </a:bodyPr>
          <a:lstStyle/>
          <a:p>
            <a:r>
              <a:rPr lang="en-US" sz="4400" dirty="0" smtClean="0"/>
              <a:t>The hunt for the Higgs boson begins</a:t>
            </a:r>
            <a:endParaRPr lang="en-US" sz="4400" dirty="0"/>
          </a:p>
        </p:txBody>
      </p:sp>
      <p:sp>
        <p:nvSpPr>
          <p:cNvPr id="3" name="TextBox 2"/>
          <p:cNvSpPr txBox="1"/>
          <p:nvPr/>
        </p:nvSpPr>
        <p:spPr>
          <a:xfrm>
            <a:off x="655454" y="1553671"/>
            <a:ext cx="10859448" cy="4524315"/>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By the end of the 1970s, the Standard Model was firmly established as the theory</a:t>
            </a:r>
          </a:p>
          <a:p>
            <a:r>
              <a:rPr lang="en-US" sz="2400" dirty="0"/>
              <a:t> </a:t>
            </a:r>
            <a:r>
              <a:rPr lang="en-US" sz="2400" dirty="0" smtClean="0"/>
              <a:t>   of the strong and electroweak interactions.  Further experimental confirmation</a:t>
            </a:r>
          </a:p>
          <a:p>
            <a:r>
              <a:rPr lang="en-US" sz="2400" dirty="0"/>
              <a:t> </a:t>
            </a:r>
            <a:r>
              <a:rPr lang="en-US" sz="2400" dirty="0" smtClean="0"/>
              <a:t>   followed with the discovery of the </a:t>
            </a:r>
            <a:r>
              <a:rPr lang="en-US" sz="2400" dirty="0"/>
              <a:t>W</a:t>
            </a:r>
            <a:r>
              <a:rPr lang="en-US" sz="2400" baseline="30000" dirty="0"/>
              <a:t>+</a:t>
            </a:r>
            <a:r>
              <a:rPr lang="en-US" sz="2400" dirty="0"/>
              <a:t>, W</a:t>
            </a:r>
            <a:r>
              <a:rPr lang="en-US" sz="2400" baseline="30000" dirty="0"/>
              <a:t>-  </a:t>
            </a:r>
            <a:r>
              <a:rPr lang="en-US" sz="2400" dirty="0"/>
              <a:t>and Z </a:t>
            </a:r>
            <a:r>
              <a:rPr lang="en-US" sz="2400" dirty="0" smtClean="0"/>
              <a:t> in 1983 and the top quark in 1995.</a:t>
            </a:r>
          </a:p>
          <a:p>
            <a:r>
              <a:rPr lang="en-US" sz="2400" dirty="0"/>
              <a:t> </a:t>
            </a:r>
            <a:r>
              <a:rPr lang="en-US" sz="2400" dirty="0" smtClean="0"/>
              <a:t>   All that was missing was the Higgs boson.</a:t>
            </a:r>
          </a:p>
          <a:p>
            <a:endParaRPr lang="en-US" sz="2400" dirty="0"/>
          </a:p>
          <a:p>
            <a:pPr marL="342900" indent="-342900">
              <a:buFont typeface="Wingdings" panose="05000000000000000000" pitchFamily="2" charset="2"/>
              <a:buChar char="Ø"/>
            </a:pPr>
            <a:r>
              <a:rPr lang="en-US" sz="2400" dirty="0" smtClean="0"/>
              <a:t>The Standard Model predicts all the properties of the Higgs boson except for its</a:t>
            </a:r>
          </a:p>
          <a:p>
            <a:r>
              <a:rPr lang="en-US" sz="2400" dirty="0"/>
              <a:t> </a:t>
            </a:r>
            <a:r>
              <a:rPr lang="en-US" sz="2400" dirty="0" smtClean="0"/>
              <a:t>    mass, which is a free parameter.  Thus, one had to devise experimental searches</a:t>
            </a:r>
          </a:p>
          <a:p>
            <a:r>
              <a:rPr lang="en-US" sz="2400" dirty="0"/>
              <a:t> </a:t>
            </a:r>
            <a:r>
              <a:rPr lang="en-US" sz="2400" dirty="0" smtClean="0"/>
              <a:t>    that would apply for all possible masses accessible to your collider.</a:t>
            </a:r>
          </a:p>
          <a:p>
            <a:endParaRPr lang="en-US" sz="2400" dirty="0"/>
          </a:p>
          <a:p>
            <a:pPr marL="342900" indent="-342900">
              <a:buFont typeface="Wingdings" panose="05000000000000000000" pitchFamily="2" charset="2"/>
              <a:buChar char="Ø"/>
            </a:pPr>
            <a:r>
              <a:rPr lang="en-US" sz="2400" dirty="0" smtClean="0"/>
              <a:t>If the Higgs boson did not turn up in your experiment, then perhaps your collider</a:t>
            </a:r>
          </a:p>
          <a:p>
            <a:r>
              <a:rPr lang="en-US" sz="2400" dirty="0"/>
              <a:t> </a:t>
            </a:r>
            <a:r>
              <a:rPr lang="en-US" sz="2400" dirty="0" smtClean="0"/>
              <a:t>    was not energetic enough to produce it (remember E=mc</a:t>
            </a:r>
            <a:r>
              <a:rPr lang="en-US" sz="2400" baseline="30000" dirty="0" smtClean="0"/>
              <a:t>2</a:t>
            </a:r>
            <a:r>
              <a:rPr lang="en-US" sz="2400" dirty="0" smtClean="0"/>
              <a:t>).   Time to design</a:t>
            </a:r>
          </a:p>
          <a:p>
            <a:r>
              <a:rPr lang="en-US" sz="2400" dirty="0"/>
              <a:t> </a:t>
            </a:r>
            <a:r>
              <a:rPr lang="en-US" sz="2400" dirty="0" smtClean="0"/>
              <a:t>    a higher energy collider and continue the search.</a:t>
            </a:r>
            <a:endParaRPr lang="en-US" sz="2400" dirty="0"/>
          </a:p>
        </p:txBody>
      </p:sp>
    </p:spTree>
    <p:extLst>
      <p:ext uri="{BB962C8B-B14F-4D97-AF65-F5344CB8AC3E}">
        <p14:creationId xmlns:p14="http://schemas.microsoft.com/office/powerpoint/2010/main" val="19664667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Howard Haber\Documents\talks\higgsintro\Higgs_PhenoProf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81000"/>
            <a:ext cx="6546850" cy="36434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oward Haber\Documents\talks\higgsintro\Ellis_hig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4343400"/>
            <a:ext cx="7943463" cy="23791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9345" y="228601"/>
            <a:ext cx="4029565" cy="1200329"/>
          </a:xfrm>
          <a:prstGeom prst="rect">
            <a:avLst/>
          </a:prstGeom>
          <a:noFill/>
        </p:spPr>
        <p:txBody>
          <a:bodyPr wrap="none" rtlCol="0">
            <a:spAutoFit/>
          </a:bodyPr>
          <a:lstStyle/>
          <a:p>
            <a:r>
              <a:rPr lang="en-US" sz="2400" dirty="0">
                <a:solidFill>
                  <a:srgbClr val="FF0000"/>
                </a:solidFill>
              </a:rPr>
              <a:t>1976: The first comprehensive </a:t>
            </a:r>
          </a:p>
          <a:p>
            <a:r>
              <a:rPr lang="en-US" sz="2400" dirty="0">
                <a:solidFill>
                  <a:srgbClr val="FF0000"/>
                </a:solidFill>
              </a:rPr>
              <a:t>study of how to search for the </a:t>
            </a:r>
          </a:p>
          <a:p>
            <a:r>
              <a:rPr lang="en-US" sz="2400" dirty="0">
                <a:solidFill>
                  <a:srgbClr val="FF0000"/>
                </a:solidFill>
              </a:rPr>
              <a:t>Higgs boson</a:t>
            </a:r>
          </a:p>
        </p:txBody>
      </p:sp>
    </p:spTree>
    <p:extLst>
      <p:ext uri="{BB962C8B-B14F-4D97-AF65-F5344CB8AC3E}">
        <p14:creationId xmlns:p14="http://schemas.microsoft.com/office/powerpoint/2010/main" val="23681994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264" y="2138321"/>
            <a:ext cx="5130351" cy="384776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06" y="477430"/>
            <a:ext cx="4238410" cy="5911312"/>
          </a:xfrm>
          <a:prstGeom prst="rect">
            <a:avLst/>
          </a:prstGeom>
        </p:spPr>
      </p:pic>
      <p:sp>
        <p:nvSpPr>
          <p:cNvPr id="5" name="TextBox 4"/>
          <p:cNvSpPr txBox="1"/>
          <p:nvPr/>
        </p:nvSpPr>
        <p:spPr>
          <a:xfrm>
            <a:off x="5227455" y="307497"/>
            <a:ext cx="6578825" cy="1569660"/>
          </a:xfrm>
          <a:prstGeom prst="rect">
            <a:avLst/>
          </a:prstGeom>
          <a:noFill/>
        </p:spPr>
        <p:txBody>
          <a:bodyPr wrap="square" rtlCol="0">
            <a:spAutoFit/>
          </a:bodyPr>
          <a:lstStyle/>
          <a:p>
            <a:r>
              <a:rPr lang="en-US" sz="2400" i="1" dirty="0" smtClean="0"/>
              <a:t>In 1990, the Higgs Hunter’s Guide </a:t>
            </a:r>
            <a:r>
              <a:rPr lang="en-US" sz="2400" dirty="0" smtClean="0"/>
              <a:t>was published.  It</a:t>
            </a:r>
          </a:p>
          <a:p>
            <a:r>
              <a:rPr lang="en-US" sz="2400" dirty="0"/>
              <a:t>s</a:t>
            </a:r>
            <a:r>
              <a:rPr lang="en-US" sz="2400" dirty="0" smtClean="0"/>
              <a:t>erved as the definitive reference, guiding both theorists and experimentalists as the Higgs boson search was extended to more powerful colliders. </a:t>
            </a:r>
            <a:endParaRPr lang="en-US" sz="2400" dirty="0"/>
          </a:p>
        </p:txBody>
      </p:sp>
      <p:sp>
        <p:nvSpPr>
          <p:cNvPr id="6" name="TextBox 5"/>
          <p:cNvSpPr txBox="1"/>
          <p:nvPr/>
        </p:nvSpPr>
        <p:spPr>
          <a:xfrm>
            <a:off x="5324557" y="6204076"/>
            <a:ext cx="6867443" cy="369332"/>
          </a:xfrm>
          <a:prstGeom prst="rect">
            <a:avLst/>
          </a:prstGeom>
          <a:noFill/>
        </p:spPr>
        <p:txBody>
          <a:bodyPr wrap="square" rtlCol="0">
            <a:spAutoFit/>
          </a:bodyPr>
          <a:lstStyle/>
          <a:p>
            <a:r>
              <a:rPr lang="en-US" dirty="0"/>
              <a:t>At </a:t>
            </a:r>
            <a:r>
              <a:rPr lang="en-US" dirty="0" smtClean="0"/>
              <a:t>the Symposium </a:t>
            </a:r>
            <a:r>
              <a:rPr lang="en-US" dirty="0"/>
              <a:t>on Higgs Boson </a:t>
            </a:r>
            <a:r>
              <a:rPr lang="en-US" dirty="0" smtClean="0"/>
              <a:t>Physics in Ann Arbor, MI (May, 2010) </a:t>
            </a:r>
            <a:endParaRPr lang="en-US" dirty="0"/>
          </a:p>
        </p:txBody>
      </p:sp>
    </p:spTree>
    <p:extLst>
      <p:ext uri="{BB962C8B-B14F-4D97-AF65-F5344CB8AC3E}">
        <p14:creationId xmlns:p14="http://schemas.microsoft.com/office/powerpoint/2010/main" val="26195243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799" y="196643"/>
            <a:ext cx="9848465" cy="584775"/>
          </a:xfrm>
          <a:prstGeom prst="rect">
            <a:avLst/>
          </a:prstGeom>
          <a:noFill/>
        </p:spPr>
        <p:txBody>
          <a:bodyPr wrap="none" rtlCol="0">
            <a:spAutoFit/>
          </a:bodyPr>
          <a:lstStyle/>
          <a:p>
            <a:r>
              <a:rPr lang="en-US" sz="3200" u="sng" dirty="0" smtClean="0">
                <a:solidFill>
                  <a:srgbClr val="7030A0"/>
                </a:solidFill>
              </a:rPr>
              <a:t>The search for fundamental particles and forces of nature </a:t>
            </a:r>
            <a:endParaRPr lang="en-US" sz="3200" u="sng" dirty="0">
              <a:solidFill>
                <a:srgbClr val="7030A0"/>
              </a:solidFill>
            </a:endParaRPr>
          </a:p>
        </p:txBody>
      </p:sp>
      <p:sp>
        <p:nvSpPr>
          <p:cNvPr id="3" name="TextBox 2"/>
          <p:cNvSpPr txBox="1"/>
          <p:nvPr/>
        </p:nvSpPr>
        <p:spPr>
          <a:xfrm>
            <a:off x="914399" y="889467"/>
            <a:ext cx="10333529" cy="2677656"/>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t> More than 25 centuries ago, the Ionian Greeks argued (based on philosophy)  that </a:t>
            </a:r>
            <a:r>
              <a:rPr lang="en-US" sz="2400" dirty="0"/>
              <a:t>the </a:t>
            </a:r>
            <a:r>
              <a:rPr lang="en-US" sz="2400" dirty="0" smtClean="0"/>
              <a:t>apparent complexity </a:t>
            </a:r>
            <a:r>
              <a:rPr lang="en-US" sz="2400" dirty="0"/>
              <a:t>of the </a:t>
            </a:r>
            <a:r>
              <a:rPr lang="en-US" sz="2400" dirty="0" smtClean="0"/>
              <a:t>universe could </a:t>
            </a:r>
            <a:r>
              <a:rPr lang="en-US" sz="2400" dirty="0"/>
              <a:t>be understood in terms of a </a:t>
            </a:r>
            <a:r>
              <a:rPr lang="en-US" sz="2400" dirty="0" smtClean="0"/>
              <a:t>few simple </a:t>
            </a:r>
            <a:r>
              <a:rPr lang="en-US" sz="2400" dirty="0"/>
              <a:t>underlying laws.</a:t>
            </a:r>
            <a:r>
              <a:rPr lang="en-US" sz="2400" dirty="0" smtClean="0"/>
              <a:t>  Similar developments also occurred in India around the same time period.  </a:t>
            </a:r>
          </a:p>
          <a:p>
            <a:pPr marL="285750" indent="-285750">
              <a:buFont typeface="Wingdings" panose="05000000000000000000" pitchFamily="2" charset="2"/>
              <a:buChar char="q"/>
            </a:pPr>
            <a:r>
              <a:rPr lang="en-US" sz="2400" dirty="0" smtClean="0"/>
              <a:t> Democritus coined the term </a:t>
            </a:r>
            <a:r>
              <a:rPr lang="en-US" sz="2400" i="1" dirty="0" err="1" smtClean="0"/>
              <a:t>átomos</a:t>
            </a:r>
            <a:r>
              <a:rPr lang="en-US" sz="2400" dirty="0"/>
              <a:t> </a:t>
            </a:r>
            <a:r>
              <a:rPr lang="en-US" sz="2400" dirty="0" smtClean="0"/>
              <a:t>around the year 450 BC.</a:t>
            </a:r>
          </a:p>
          <a:p>
            <a:pPr marL="285750" indent="-285750">
              <a:buFont typeface="Wingdings" panose="05000000000000000000" pitchFamily="2" charset="2"/>
              <a:buChar char="q"/>
            </a:pPr>
            <a:r>
              <a:rPr lang="en-US" sz="2400" dirty="0" smtClean="0"/>
              <a:t> The scientific theory of the atom arose in the 19</a:t>
            </a:r>
            <a:r>
              <a:rPr lang="en-US" sz="2400" baseline="30000" dirty="0" smtClean="0"/>
              <a:t>th</a:t>
            </a:r>
            <a:r>
              <a:rPr lang="en-US" sz="2400" dirty="0" smtClean="0"/>
              <a:t> century culminating in the periodic table of elements</a:t>
            </a:r>
            <a:r>
              <a:rPr lang="en-US" sz="2400" dirty="0"/>
              <a:t> </a:t>
            </a:r>
            <a:r>
              <a:rPr lang="en-US" sz="2400" dirty="0" smtClean="0"/>
              <a:t>(Mendeleev).</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376" y="3366694"/>
            <a:ext cx="5138949" cy="3355983"/>
          </a:xfrm>
          <a:prstGeom prst="rect">
            <a:avLst/>
          </a:prstGeom>
        </p:spPr>
      </p:pic>
      <p:sp>
        <p:nvSpPr>
          <p:cNvPr id="5" name="TextBox 4"/>
          <p:cNvSpPr txBox="1"/>
          <p:nvPr/>
        </p:nvSpPr>
        <p:spPr>
          <a:xfrm>
            <a:off x="914399" y="3470018"/>
            <a:ext cx="5003934" cy="1200329"/>
          </a:xfrm>
          <a:prstGeom prst="rect">
            <a:avLst/>
          </a:prstGeom>
          <a:noFill/>
        </p:spPr>
        <p:txBody>
          <a:bodyPr wrap="none" rtlCol="0">
            <a:spAutoFit/>
          </a:bodyPr>
          <a:lstStyle/>
          <a:p>
            <a:pPr marL="285750" indent="-285750">
              <a:buFont typeface="Wingdings" panose="05000000000000000000" pitchFamily="2" charset="2"/>
              <a:buChar char="q"/>
            </a:pPr>
            <a:r>
              <a:rPr lang="en-US" sz="2400" dirty="0" smtClean="0"/>
              <a:t> The final experimental confirmation</a:t>
            </a:r>
          </a:p>
          <a:p>
            <a:r>
              <a:rPr lang="en-US" sz="2400" dirty="0" smtClean="0"/>
              <a:t>    of the atomic theory only took</a:t>
            </a:r>
          </a:p>
          <a:p>
            <a:r>
              <a:rPr lang="en-US" sz="2400" dirty="0" smtClean="0"/>
              <a:t>    place in the 20</a:t>
            </a:r>
            <a:r>
              <a:rPr lang="en-US" sz="2400" baseline="30000" dirty="0" smtClean="0"/>
              <a:t>th</a:t>
            </a:r>
            <a:r>
              <a:rPr lang="en-US" sz="2400" dirty="0" smtClean="0"/>
              <a:t> century.</a:t>
            </a:r>
            <a:endParaRPr lang="en-US" sz="2400" dirty="0"/>
          </a:p>
        </p:txBody>
      </p:sp>
      <p:sp>
        <p:nvSpPr>
          <p:cNvPr id="6" name="TextBox 5"/>
          <p:cNvSpPr txBox="1"/>
          <p:nvPr/>
        </p:nvSpPr>
        <p:spPr>
          <a:xfrm>
            <a:off x="1217629" y="4939254"/>
            <a:ext cx="4863534" cy="1569660"/>
          </a:xfrm>
          <a:prstGeom prst="rect">
            <a:avLst/>
          </a:prstGeom>
          <a:noFill/>
        </p:spPr>
        <p:txBody>
          <a:bodyPr wrap="square" rtlCol="0">
            <a:spAutoFit/>
          </a:bodyPr>
          <a:lstStyle/>
          <a:p>
            <a:r>
              <a:rPr lang="en-US" sz="2400" dirty="0" smtClean="0">
                <a:solidFill>
                  <a:srgbClr val="FF0000"/>
                </a:solidFill>
              </a:rPr>
              <a:t>The discoveries of the 20</a:t>
            </a:r>
            <a:r>
              <a:rPr lang="en-US" sz="2400" baseline="30000" dirty="0" smtClean="0">
                <a:solidFill>
                  <a:srgbClr val="FF0000"/>
                </a:solidFill>
              </a:rPr>
              <a:t>th</a:t>
            </a:r>
            <a:r>
              <a:rPr lang="en-US" sz="2400" dirty="0" smtClean="0">
                <a:solidFill>
                  <a:srgbClr val="FF0000"/>
                </a:solidFill>
              </a:rPr>
              <a:t> century</a:t>
            </a:r>
          </a:p>
          <a:p>
            <a:r>
              <a:rPr lang="en-US" sz="2400" dirty="0">
                <a:solidFill>
                  <a:srgbClr val="FF0000"/>
                </a:solidFill>
              </a:rPr>
              <a:t>r</a:t>
            </a:r>
            <a:r>
              <a:rPr lang="en-US" sz="2400" dirty="0" smtClean="0">
                <a:solidFill>
                  <a:srgbClr val="FF0000"/>
                </a:solidFill>
              </a:rPr>
              <a:t>evealed that atoms were not</a:t>
            </a:r>
          </a:p>
          <a:p>
            <a:r>
              <a:rPr lang="en-US" sz="2400" dirty="0" smtClean="0">
                <a:solidFill>
                  <a:srgbClr val="FF0000"/>
                </a:solidFill>
              </a:rPr>
              <a:t>truly fundamental particles but were</a:t>
            </a:r>
          </a:p>
          <a:p>
            <a:r>
              <a:rPr lang="en-US" sz="2400" dirty="0">
                <a:solidFill>
                  <a:srgbClr val="FF0000"/>
                </a:solidFill>
              </a:rPr>
              <a:t>c</a:t>
            </a:r>
            <a:r>
              <a:rPr lang="en-US" sz="2400" dirty="0" smtClean="0">
                <a:solidFill>
                  <a:srgbClr val="FF0000"/>
                </a:solidFill>
              </a:rPr>
              <a:t>omposed of smaller constituents.  </a:t>
            </a:r>
            <a:endParaRPr lang="en-US" sz="2400" dirty="0">
              <a:solidFill>
                <a:srgbClr val="FF0000"/>
              </a:solidFill>
            </a:endParaRPr>
          </a:p>
        </p:txBody>
      </p:sp>
    </p:spTree>
    <p:extLst>
      <p:ext uri="{BB962C8B-B14F-4D97-AF65-F5344CB8AC3E}">
        <p14:creationId xmlns:p14="http://schemas.microsoft.com/office/powerpoint/2010/main" val="12530147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ward Haber\Documents\courses\ph205\HiggsB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516" y="1579337"/>
            <a:ext cx="6916484" cy="4991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306" y="452220"/>
            <a:ext cx="5308025" cy="1631216"/>
          </a:xfrm>
          <a:prstGeom prst="rect">
            <a:avLst/>
          </a:prstGeom>
          <a:noFill/>
        </p:spPr>
        <p:txBody>
          <a:bodyPr wrap="square" rtlCol="0">
            <a:spAutoFit/>
          </a:bodyPr>
          <a:lstStyle/>
          <a:p>
            <a:r>
              <a:rPr lang="en-US" sz="2000" dirty="0" smtClean="0"/>
              <a:t>When two protons collide at the Large Hadron Collider, the violent collision of the quark (q) and/or gluon (g) constituents of the two protons can sometimes generate enough energy to create a Higgs boson (H), along with other particles.</a:t>
            </a:r>
            <a:endParaRPr lang="en-US" sz="2000" dirty="0"/>
          </a:p>
        </p:txBody>
      </p:sp>
      <p:sp>
        <p:nvSpPr>
          <p:cNvPr id="7" name="TextBox 6"/>
          <p:cNvSpPr txBox="1"/>
          <p:nvPr/>
        </p:nvSpPr>
        <p:spPr>
          <a:xfrm>
            <a:off x="6072090" y="558351"/>
            <a:ext cx="5562420" cy="830997"/>
          </a:xfrm>
          <a:prstGeom prst="rect">
            <a:avLst/>
          </a:prstGeom>
          <a:noFill/>
        </p:spPr>
        <p:txBody>
          <a:bodyPr wrap="none" rtlCol="0">
            <a:spAutoFit/>
          </a:bodyPr>
          <a:lstStyle/>
          <a:p>
            <a:r>
              <a:rPr lang="en-US" sz="2400" dirty="0" smtClean="0"/>
              <a:t>Probability for a Higgs boson decay into </a:t>
            </a:r>
          </a:p>
          <a:p>
            <a:r>
              <a:rPr lang="en-US" sz="2400" dirty="0" smtClean="0"/>
              <a:t>various final states as a function of its mass</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93" y="2314322"/>
            <a:ext cx="4543678" cy="4543678"/>
          </a:xfrm>
          <a:prstGeom prst="rect">
            <a:avLst/>
          </a:prstGeom>
        </p:spPr>
      </p:pic>
      <p:sp>
        <p:nvSpPr>
          <p:cNvPr id="4" name="TextBox 3"/>
          <p:cNvSpPr txBox="1"/>
          <p:nvPr/>
        </p:nvSpPr>
        <p:spPr>
          <a:xfrm>
            <a:off x="3074974" y="4523448"/>
            <a:ext cx="818622" cy="338554"/>
          </a:xfrm>
          <a:prstGeom prst="rect">
            <a:avLst/>
          </a:prstGeom>
          <a:noFill/>
        </p:spPr>
        <p:txBody>
          <a:bodyPr wrap="none" rtlCol="0">
            <a:spAutoFit/>
          </a:bodyPr>
          <a:lstStyle/>
          <a:p>
            <a:r>
              <a:rPr lang="en-US" sz="1600" dirty="0" smtClean="0"/>
              <a:t>WW, ZZ</a:t>
            </a:r>
            <a:endParaRPr lang="en-US" sz="1600" dirty="0"/>
          </a:p>
        </p:txBody>
      </p:sp>
    </p:spTree>
    <p:extLst>
      <p:ext uri="{BB962C8B-B14F-4D97-AF65-F5344CB8AC3E}">
        <p14:creationId xmlns:p14="http://schemas.microsoft.com/office/powerpoint/2010/main" val="28772806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80449"/>
            <a:ext cx="3886200" cy="2554545"/>
          </a:xfrm>
          <a:prstGeom prst="rect">
            <a:avLst/>
          </a:prstGeom>
          <a:noFill/>
        </p:spPr>
        <p:txBody>
          <a:bodyPr wrap="square" rtlCol="0">
            <a:spAutoFit/>
          </a:bodyPr>
          <a:lstStyle/>
          <a:p>
            <a:r>
              <a:rPr lang="en-US" sz="4000" dirty="0">
                <a:solidFill>
                  <a:srgbClr val="FF0000"/>
                </a:solidFill>
              </a:rPr>
              <a:t>The </a:t>
            </a:r>
            <a:r>
              <a:rPr lang="en-US" sz="4000" dirty="0" smtClean="0">
                <a:solidFill>
                  <a:srgbClr val="FF0000"/>
                </a:solidFill>
              </a:rPr>
              <a:t>Discovery of the Higgs boson is announced on July 4, 2012</a:t>
            </a:r>
            <a:endParaRPr lang="en-US" sz="4000" dirty="0">
              <a:solidFill>
                <a:srgbClr val="FF0000"/>
              </a:solidFill>
            </a:endParaRPr>
          </a:p>
        </p:txBody>
      </p:sp>
      <p:pic>
        <p:nvPicPr>
          <p:cNvPr id="1026" name="Picture 2" descr="C:\Users\Haber\Pictures\Melbourne and environs (Tony's pix)\IMG_15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977" y="152400"/>
            <a:ext cx="4927725" cy="6600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4346098"/>
            <a:ext cx="3635867" cy="1569660"/>
          </a:xfrm>
          <a:prstGeom prst="rect">
            <a:avLst/>
          </a:prstGeom>
          <a:noFill/>
        </p:spPr>
        <p:txBody>
          <a:bodyPr wrap="none" rtlCol="0">
            <a:spAutoFit/>
          </a:bodyPr>
          <a:lstStyle/>
          <a:p>
            <a:r>
              <a:rPr lang="en-US" sz="2400" b="1" dirty="0">
                <a:solidFill>
                  <a:prstClr val="black"/>
                </a:solidFill>
              </a:rPr>
              <a:t>The CERN update of the </a:t>
            </a:r>
          </a:p>
          <a:p>
            <a:r>
              <a:rPr lang="en-US" sz="2400" b="1" dirty="0">
                <a:solidFill>
                  <a:prstClr val="black"/>
                </a:solidFill>
              </a:rPr>
              <a:t>search for the Higgs boson,</a:t>
            </a:r>
          </a:p>
          <a:p>
            <a:r>
              <a:rPr lang="en-US" sz="2400" b="1" dirty="0">
                <a:solidFill>
                  <a:prstClr val="black"/>
                </a:solidFill>
              </a:rPr>
              <a:t>simulcast at ICHEP-2012</a:t>
            </a:r>
          </a:p>
          <a:p>
            <a:r>
              <a:rPr lang="en-US" sz="2400" b="1" dirty="0">
                <a:solidFill>
                  <a:prstClr val="black"/>
                </a:solidFill>
              </a:rPr>
              <a:t>in Melbourne, Australia</a:t>
            </a:r>
          </a:p>
        </p:txBody>
      </p:sp>
    </p:spTree>
    <p:extLst>
      <p:ext uri="{BB962C8B-B14F-4D97-AF65-F5344CB8AC3E}">
        <p14:creationId xmlns:p14="http://schemas.microsoft.com/office/powerpoint/2010/main" val="14527609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52401"/>
            <a:ext cx="3719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Users\Howard Haber\Documents\courses\ph205\Encuentro cientifico Higgs, Englert y Sergio Bertolucc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438400"/>
            <a:ext cx="5943600" cy="39406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62993" y="597604"/>
            <a:ext cx="4251690" cy="1200329"/>
          </a:xfrm>
          <a:prstGeom prst="rect">
            <a:avLst/>
          </a:prstGeom>
          <a:noFill/>
        </p:spPr>
        <p:txBody>
          <a:bodyPr wrap="square" rtlCol="0">
            <a:spAutoFit/>
          </a:bodyPr>
          <a:lstStyle/>
          <a:p>
            <a:r>
              <a:rPr lang="en-US" sz="3600" dirty="0">
                <a:solidFill>
                  <a:prstClr val="black"/>
                </a:solidFill>
              </a:rPr>
              <a:t>Winners of the 2013 Nobel Prize in Physics</a:t>
            </a:r>
          </a:p>
        </p:txBody>
      </p:sp>
      <p:sp>
        <p:nvSpPr>
          <p:cNvPr id="3" name="TextBox 2"/>
          <p:cNvSpPr txBox="1"/>
          <p:nvPr/>
        </p:nvSpPr>
        <p:spPr>
          <a:xfrm>
            <a:off x="7986423" y="3429001"/>
            <a:ext cx="2438400" cy="2215991"/>
          </a:xfrm>
          <a:prstGeom prst="rect">
            <a:avLst/>
          </a:prstGeom>
          <a:noFill/>
        </p:spPr>
        <p:txBody>
          <a:bodyPr wrap="square" rtlCol="0">
            <a:spAutoFit/>
          </a:bodyPr>
          <a:lstStyle/>
          <a:p>
            <a:r>
              <a:rPr lang="en-US" sz="2400" b="1" dirty="0">
                <a:solidFill>
                  <a:prstClr val="black"/>
                </a:solidFill>
              </a:rPr>
              <a:t>François </a:t>
            </a:r>
            <a:r>
              <a:rPr lang="en-US" sz="2400" b="1" dirty="0" err="1">
                <a:solidFill>
                  <a:prstClr val="black"/>
                </a:solidFill>
              </a:rPr>
              <a:t>Englert</a:t>
            </a:r>
            <a:endParaRPr lang="en-US" sz="2400" b="1" dirty="0">
              <a:solidFill>
                <a:prstClr val="black"/>
              </a:solidFill>
            </a:endParaRPr>
          </a:p>
          <a:p>
            <a:endParaRPr lang="en-US" sz="2400" b="1" dirty="0">
              <a:solidFill>
                <a:prstClr val="black"/>
              </a:solidFill>
            </a:endParaRPr>
          </a:p>
          <a:p>
            <a:r>
              <a:rPr lang="en-US" sz="2400" b="1" dirty="0">
                <a:solidFill>
                  <a:prstClr val="black"/>
                </a:solidFill>
              </a:rPr>
              <a:t>          and</a:t>
            </a:r>
          </a:p>
          <a:p>
            <a:endParaRPr lang="en-US" sz="2400" b="1" dirty="0">
              <a:solidFill>
                <a:prstClr val="black"/>
              </a:solidFill>
            </a:endParaRPr>
          </a:p>
          <a:p>
            <a:r>
              <a:rPr lang="en-US" sz="2400" b="1" dirty="0">
                <a:solidFill>
                  <a:prstClr val="black"/>
                </a:solidFill>
              </a:rPr>
              <a:t>    Peter Higgs</a:t>
            </a:r>
            <a:endParaRPr lang="en-US" sz="2400"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31442978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2155" y="210393"/>
            <a:ext cx="7989816" cy="769441"/>
          </a:xfrm>
          <a:prstGeom prst="rect">
            <a:avLst/>
          </a:prstGeom>
          <a:noFill/>
        </p:spPr>
        <p:txBody>
          <a:bodyPr wrap="none" rtlCol="0">
            <a:spAutoFit/>
          </a:bodyPr>
          <a:lstStyle/>
          <a:p>
            <a:r>
              <a:rPr lang="en-US" sz="4400" dirty="0" smtClean="0">
                <a:solidFill>
                  <a:srgbClr val="FF0000"/>
                </a:solidFill>
              </a:rPr>
              <a:t>End of an era or a new beginning?</a:t>
            </a:r>
            <a:endParaRPr lang="en-US" sz="4400" dirty="0">
              <a:solidFill>
                <a:srgbClr val="FF0000"/>
              </a:solidFill>
            </a:endParaRPr>
          </a:p>
        </p:txBody>
      </p:sp>
      <p:sp>
        <p:nvSpPr>
          <p:cNvPr id="3" name="TextBox 2"/>
          <p:cNvSpPr txBox="1"/>
          <p:nvPr/>
        </p:nvSpPr>
        <p:spPr>
          <a:xfrm>
            <a:off x="477430" y="1051965"/>
            <a:ext cx="11045629" cy="3416320"/>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The discovery of the Higgs boson is remarkable in another sense.  Just like the </a:t>
            </a:r>
          </a:p>
          <a:p>
            <a:r>
              <a:rPr lang="en-US" sz="2400" dirty="0" smtClean="0"/>
              <a:t>photon and its friends, the Higgs boson mediates a fundamental force.  That is, </a:t>
            </a:r>
          </a:p>
          <a:p>
            <a:r>
              <a:rPr lang="en-US" sz="2400" dirty="0" smtClean="0"/>
              <a:t>a new (fifth) fundamental force of nature has been discovered!! </a:t>
            </a:r>
          </a:p>
          <a:p>
            <a:endParaRPr lang="en-US" sz="2400" dirty="0" smtClean="0"/>
          </a:p>
          <a:p>
            <a:pPr marL="342900" indent="-342900">
              <a:buFont typeface="Wingdings" panose="05000000000000000000" pitchFamily="2" charset="2"/>
              <a:buChar char="Ø"/>
            </a:pPr>
            <a:r>
              <a:rPr lang="en-US" sz="2400" dirty="0" smtClean="0"/>
              <a:t>The discovery of the Higgs boson finally completes the Standard Model of particle</a:t>
            </a:r>
          </a:p>
          <a:p>
            <a:r>
              <a:rPr lang="en-US" sz="2400" dirty="0"/>
              <a:t>p</a:t>
            </a:r>
            <a:r>
              <a:rPr lang="en-US" sz="2400" dirty="0" smtClean="0"/>
              <a:t>hysics.  </a:t>
            </a:r>
            <a:r>
              <a:rPr lang="en-US" sz="2400" dirty="0" smtClean="0">
                <a:solidFill>
                  <a:srgbClr val="008000"/>
                </a:solidFill>
              </a:rPr>
              <a:t>Or does it??</a:t>
            </a:r>
          </a:p>
          <a:p>
            <a:pPr marL="800100" lvl="1" indent="-342900">
              <a:buFont typeface="Courier New" panose="02070309020205020404" pitchFamily="49" charset="0"/>
              <a:buChar char="o"/>
            </a:pPr>
            <a:r>
              <a:rPr lang="en-US" sz="2400" dirty="0" smtClean="0"/>
              <a:t>The Higgs boson mass is not really a consequence of the Higgs mechanism.  </a:t>
            </a:r>
          </a:p>
          <a:p>
            <a:pPr lvl="1"/>
            <a:r>
              <a:rPr lang="en-US" sz="2400" dirty="0" smtClean="0"/>
              <a:t>     So how does one account for the origin of the Higgs boson mass?  This turns</a:t>
            </a:r>
          </a:p>
          <a:p>
            <a:pPr lvl="1"/>
            <a:r>
              <a:rPr lang="en-US" sz="2400" dirty="0"/>
              <a:t> </a:t>
            </a:r>
            <a:r>
              <a:rPr lang="en-US" sz="2400" dirty="0" smtClean="0"/>
              <a:t>    out to be a profound question, whose answer may require new</a:t>
            </a:r>
          </a:p>
        </p:txBody>
      </p:sp>
      <p:pic>
        <p:nvPicPr>
          <p:cNvPr id="4" name="Four_d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48801" y="4060177"/>
            <a:ext cx="2438400" cy="2438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30" y="4468285"/>
            <a:ext cx="3657600" cy="2103120"/>
          </a:xfrm>
          <a:prstGeom prst="rect">
            <a:avLst/>
          </a:prstGeom>
        </p:spPr>
      </p:pic>
      <p:sp>
        <p:nvSpPr>
          <p:cNvPr id="7" name="TextBox 6"/>
          <p:cNvSpPr txBox="1"/>
          <p:nvPr/>
        </p:nvSpPr>
        <p:spPr>
          <a:xfrm>
            <a:off x="4554779" y="4337567"/>
            <a:ext cx="4823821" cy="1569660"/>
          </a:xfrm>
          <a:prstGeom prst="rect">
            <a:avLst/>
          </a:prstGeom>
          <a:noFill/>
        </p:spPr>
        <p:txBody>
          <a:bodyPr wrap="none" rtlCol="0">
            <a:spAutoFit/>
          </a:bodyPr>
          <a:lstStyle/>
          <a:p>
            <a:r>
              <a:rPr lang="en-US" sz="2400" dirty="0" smtClean="0"/>
              <a:t>exotic phenomena (</a:t>
            </a:r>
            <a:r>
              <a:rPr lang="en-US" sz="2400" dirty="0" err="1" smtClean="0"/>
              <a:t>supersymmetry</a:t>
            </a:r>
            <a:r>
              <a:rPr lang="en-US" sz="2400" dirty="0" smtClean="0"/>
              <a:t>? </a:t>
            </a:r>
          </a:p>
          <a:p>
            <a:r>
              <a:rPr lang="en-US" sz="2400" dirty="0"/>
              <a:t>e</a:t>
            </a:r>
            <a:r>
              <a:rPr lang="en-US" sz="2400" dirty="0" smtClean="0"/>
              <a:t>xtra dimensions?), which if we are </a:t>
            </a:r>
          </a:p>
          <a:p>
            <a:r>
              <a:rPr lang="en-US" sz="2400" dirty="0" smtClean="0"/>
              <a:t>lucky could turn up at the Large </a:t>
            </a:r>
          </a:p>
          <a:p>
            <a:r>
              <a:rPr lang="en-US" sz="2400" dirty="0" smtClean="0"/>
              <a:t>Hadron Collider.</a:t>
            </a:r>
            <a:endParaRPr lang="en-US" sz="2400" dirty="0"/>
          </a:p>
        </p:txBody>
      </p:sp>
    </p:spTree>
    <p:extLst>
      <p:ext uri="{BB962C8B-B14F-4D97-AF65-F5344CB8AC3E}">
        <p14:creationId xmlns:p14="http://schemas.microsoft.com/office/powerpoint/2010/main" val="3807947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326" y="1853076"/>
            <a:ext cx="4960417" cy="3046988"/>
          </a:xfrm>
          <a:prstGeom prst="rect">
            <a:avLst/>
          </a:prstGeom>
          <a:noFill/>
        </p:spPr>
        <p:txBody>
          <a:bodyPr wrap="square" rtlCol="0">
            <a:spAutoFit/>
          </a:bodyPr>
          <a:lstStyle/>
          <a:p>
            <a:r>
              <a:rPr lang="en-US" sz="3200" dirty="0" smtClean="0"/>
              <a:t>Before handing the baton </a:t>
            </a:r>
          </a:p>
          <a:p>
            <a:r>
              <a:rPr lang="en-US" sz="3200" dirty="0" smtClean="0"/>
              <a:t>over to Abe </a:t>
            </a:r>
            <a:r>
              <a:rPr lang="en-US" sz="3200" dirty="0" err="1" smtClean="0"/>
              <a:t>Seiden</a:t>
            </a:r>
            <a:r>
              <a:rPr lang="en-US" sz="3200" dirty="0" smtClean="0"/>
              <a:t>, I have to admit that there is an elephant in the room.  I have been trying to avoid it, but someone is bound to ask…</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87" y="930584"/>
            <a:ext cx="5987479" cy="4952299"/>
          </a:xfrm>
          <a:prstGeom prst="rect">
            <a:avLst/>
          </a:prstGeom>
        </p:spPr>
      </p:pic>
    </p:spTree>
    <p:extLst>
      <p:ext uri="{BB962C8B-B14F-4D97-AF65-F5344CB8AC3E}">
        <p14:creationId xmlns:p14="http://schemas.microsoft.com/office/powerpoint/2010/main" val="22887112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gels _ Demons Clip The God Particle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200"/>
            <a:ext cx="12192000" cy="5181600"/>
          </a:xfrm>
          <a:prstGeom prst="rect">
            <a:avLst/>
          </a:prstGeom>
        </p:spPr>
      </p:pic>
    </p:spTree>
    <p:extLst>
      <p:ext uri="{BB962C8B-B14F-4D97-AF65-F5344CB8AC3E}">
        <p14:creationId xmlns:p14="http://schemas.microsoft.com/office/powerpoint/2010/main" val="29995289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223" y="539750"/>
            <a:ext cx="3810000" cy="5778500"/>
          </a:xfrm>
          <a:prstGeom prst="rect">
            <a:avLst/>
          </a:prstGeom>
        </p:spPr>
      </p:pic>
      <p:sp>
        <p:nvSpPr>
          <p:cNvPr id="3" name="TextBox 2"/>
          <p:cNvSpPr txBox="1"/>
          <p:nvPr/>
        </p:nvSpPr>
        <p:spPr>
          <a:xfrm>
            <a:off x="712099" y="793020"/>
            <a:ext cx="4588184" cy="3108543"/>
          </a:xfrm>
          <a:prstGeom prst="rect">
            <a:avLst/>
          </a:prstGeom>
          <a:noFill/>
        </p:spPr>
        <p:txBody>
          <a:bodyPr wrap="square" rtlCol="0">
            <a:spAutoFit/>
          </a:bodyPr>
          <a:lstStyle/>
          <a:p>
            <a:r>
              <a:rPr lang="en-US" sz="2800" dirty="0" smtClean="0"/>
              <a:t>This goes way beyond </a:t>
            </a:r>
            <a:r>
              <a:rPr lang="en-US" sz="2800" i="1" dirty="0" smtClean="0"/>
              <a:t>Angels and Demons</a:t>
            </a:r>
            <a:r>
              <a:rPr lang="en-US" sz="2800" dirty="0" smtClean="0"/>
              <a:t>.  This phrase caught the fancy of the popular press.  We have Leon Lederman’s editor to thank</a:t>
            </a:r>
          </a:p>
          <a:p>
            <a:r>
              <a:rPr lang="en-US" sz="2800" dirty="0" smtClean="0"/>
              <a:t>(he thought it would sell more books).</a:t>
            </a:r>
            <a:endParaRPr lang="en-US" sz="2800" dirty="0"/>
          </a:p>
        </p:txBody>
      </p:sp>
      <p:sp>
        <p:nvSpPr>
          <p:cNvPr id="4" name="TextBox 3"/>
          <p:cNvSpPr txBox="1"/>
          <p:nvPr/>
        </p:nvSpPr>
        <p:spPr>
          <a:xfrm>
            <a:off x="436970" y="4840922"/>
            <a:ext cx="5360378" cy="1477328"/>
          </a:xfrm>
          <a:prstGeom prst="rect">
            <a:avLst/>
          </a:prstGeom>
          <a:noFill/>
        </p:spPr>
        <p:txBody>
          <a:bodyPr wrap="none" rtlCol="0">
            <a:spAutoFit/>
          </a:bodyPr>
          <a:lstStyle/>
          <a:p>
            <a:r>
              <a:rPr lang="en-US" dirty="0" smtClean="0"/>
              <a:t>Leon Lederman shared the 1988 Nobel prize for Physics</a:t>
            </a:r>
          </a:p>
          <a:p>
            <a:r>
              <a:rPr lang="en-US" dirty="0" smtClean="0"/>
              <a:t>for the discovery of the mu-neutrino.  He also led the </a:t>
            </a:r>
          </a:p>
          <a:p>
            <a:r>
              <a:rPr lang="en-US" dirty="0" smtClean="0"/>
              <a:t>experimental team that discovered the b quark and</a:t>
            </a:r>
          </a:p>
          <a:p>
            <a:r>
              <a:rPr lang="en-US" dirty="0" smtClean="0"/>
              <a:t>served for many years as the director of </a:t>
            </a:r>
            <a:r>
              <a:rPr lang="en-US" dirty="0" err="1" smtClean="0"/>
              <a:t>Fermilab</a:t>
            </a:r>
            <a:r>
              <a:rPr lang="en-US" dirty="0" smtClean="0"/>
              <a:t>.  </a:t>
            </a:r>
          </a:p>
          <a:p>
            <a:r>
              <a:rPr lang="en-US" dirty="0" smtClean="0"/>
              <a:t>He published </a:t>
            </a:r>
            <a:r>
              <a:rPr lang="en-US" i="1" dirty="0" smtClean="0"/>
              <a:t>The God Particle </a:t>
            </a:r>
            <a:r>
              <a:rPr lang="en-US" dirty="0" smtClean="0"/>
              <a:t>in 1993.</a:t>
            </a:r>
            <a:endParaRPr lang="en-US" dirty="0"/>
          </a:p>
        </p:txBody>
      </p:sp>
    </p:spTree>
    <p:extLst>
      <p:ext uri="{BB962C8B-B14F-4D97-AF65-F5344CB8AC3E}">
        <p14:creationId xmlns:p14="http://schemas.microsoft.com/office/powerpoint/2010/main" val="2596791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871" y="242760"/>
            <a:ext cx="10196061" cy="523220"/>
          </a:xfrm>
          <a:prstGeom prst="rect">
            <a:avLst/>
          </a:prstGeom>
          <a:noFill/>
        </p:spPr>
        <p:txBody>
          <a:bodyPr wrap="none" rtlCol="0">
            <a:spAutoFit/>
          </a:bodyPr>
          <a:lstStyle/>
          <a:p>
            <a:r>
              <a:rPr lang="en-US" sz="2800" dirty="0" smtClean="0"/>
              <a:t>Standard reactions of physicists when the God particle is mentioned</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11" y="1018711"/>
            <a:ext cx="4715161" cy="57736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364" y="1018711"/>
            <a:ext cx="5926950" cy="5773667"/>
          </a:xfrm>
          <a:prstGeom prst="rect">
            <a:avLst/>
          </a:prstGeom>
        </p:spPr>
      </p:pic>
    </p:spTree>
    <p:extLst>
      <p:ext uri="{BB962C8B-B14F-4D97-AF65-F5344CB8AC3E}">
        <p14:creationId xmlns:p14="http://schemas.microsoft.com/office/powerpoint/2010/main" val="36526209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902014_20-A5-at-72-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609600"/>
            <a:ext cx="7124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2133600" y="1"/>
            <a:ext cx="8305800" cy="639763"/>
          </a:xfrm>
          <a:prstGeom prst="rect">
            <a:avLst/>
          </a:prstGeom>
          <a:noFill/>
          <a:ln w="9525">
            <a:noFill/>
            <a:miter lim="800000"/>
            <a:headEnd/>
            <a:tailEnd/>
          </a:ln>
        </p:spPr>
        <p:txBody>
          <a:bodyPr lIns="164117" tIns="164117" rIns="82058" bIns="164117">
            <a:spAutoFit/>
          </a:bodyPr>
          <a:lstStyle/>
          <a:p>
            <a:pPr fontAlgn="base">
              <a:spcBef>
                <a:spcPct val="50000"/>
              </a:spcBef>
              <a:spcAft>
                <a:spcPct val="0"/>
              </a:spcAft>
              <a:defRPr/>
            </a:pPr>
            <a:r>
              <a:rPr lang="en-US" sz="2000" b="1" u="sng" dirty="0">
                <a:solidFill>
                  <a:srgbClr val="4D7353"/>
                </a:solidFill>
                <a:effectLst>
                  <a:outerShdw blurRad="38100" dist="38100" dir="2700000" algn="tl">
                    <a:srgbClr val="000000">
                      <a:alpha val="43137"/>
                    </a:srgbClr>
                  </a:outerShdw>
                </a:effectLst>
                <a:ea typeface="ＭＳ Ｐゴシック" pitchFamily="34" charset="-128"/>
              </a:rPr>
              <a:t>Angels and Demons at CERN.  But will there be a Higgs boson?  </a:t>
            </a:r>
          </a:p>
        </p:txBody>
      </p:sp>
      <p:sp>
        <p:nvSpPr>
          <p:cNvPr id="4" name="TextBox 3"/>
          <p:cNvSpPr txBox="1"/>
          <p:nvPr/>
        </p:nvSpPr>
        <p:spPr>
          <a:xfrm>
            <a:off x="2362200" y="5943601"/>
            <a:ext cx="7848600" cy="646113"/>
          </a:xfrm>
          <a:prstGeom prst="rect">
            <a:avLst/>
          </a:prstGeom>
          <a:noFill/>
        </p:spPr>
        <p:txBody>
          <a:bodyPr>
            <a:spAutoFit/>
          </a:bodyPr>
          <a:lstStyle/>
          <a:p>
            <a:pPr fontAlgn="base">
              <a:spcBef>
                <a:spcPct val="20000"/>
              </a:spcBef>
              <a:spcAft>
                <a:spcPct val="0"/>
              </a:spcAft>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Part II:  Hunting the Higgs Boson!</a:t>
            </a:r>
          </a:p>
        </p:txBody>
      </p:sp>
    </p:spTree>
    <p:extLst>
      <p:ext uri="{BB962C8B-B14F-4D97-AF65-F5344CB8AC3E}">
        <p14:creationId xmlns:p14="http://schemas.microsoft.com/office/powerpoint/2010/main" val="19105775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Box 1"/>
          <p:cNvSpPr txBox="1">
            <a:spLocks noChangeArrowheads="1"/>
          </p:cNvSpPr>
          <p:nvPr/>
        </p:nvSpPr>
        <p:spPr bwMode="auto">
          <a:xfrm>
            <a:off x="2057400" y="990601"/>
            <a:ext cx="7848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a:solidFill>
                  <a:srgbClr val="333399"/>
                </a:solidFill>
              </a:rPr>
              <a:t>Particle masses and interaction strengths determine much of the behavior of our world.  For example the mass of the electron and the value of its electric charge determine the size of atoms and binding energies in atoms and molecules.  The small difference in mass between the neutron and proton, combined with the very heavy mass of the particles responsible for the weak nuclear force, control many aspects of how the sun works, allowing it to shine very slowly, so that it shines for billions of years.</a:t>
            </a:r>
          </a:p>
          <a:p>
            <a:pPr algn="just" eaLnBrk="1" fontAlgn="base" hangingPunct="1">
              <a:spcBef>
                <a:spcPct val="20000"/>
              </a:spcBef>
              <a:spcAft>
                <a:spcPct val="0"/>
              </a:spcAft>
            </a:pPr>
            <a:r>
              <a:rPr lang="en-US" altLang="en-US">
                <a:solidFill>
                  <a:srgbClr val="333399"/>
                </a:solidFill>
              </a:rPr>
              <a:t>But how does the mass come about?  The idea, presented in a series of papers in 1964, is that the fundamental particle masses are due to an interaction with a field (now called the Higgs field) that fills all of space.  </a:t>
            </a:r>
          </a:p>
        </p:txBody>
      </p:sp>
      <p:sp>
        <p:nvSpPr>
          <p:cNvPr id="3" name="TextBox 2"/>
          <p:cNvSpPr txBox="1"/>
          <p:nvPr/>
        </p:nvSpPr>
        <p:spPr>
          <a:xfrm>
            <a:off x="2819400" y="381000"/>
            <a:ext cx="6096000" cy="5842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007400"/>
                </a:solidFill>
                <a:effectLst>
                  <a:outerShdw blurRad="38100" dist="38100" dir="2700000" algn="tl">
                    <a:srgbClr val="C0C0C0"/>
                  </a:outerShdw>
                </a:effectLst>
              </a:rPr>
              <a:t>Importance of Particle Masses</a:t>
            </a:r>
          </a:p>
        </p:txBody>
      </p:sp>
    </p:spTree>
    <p:extLst>
      <p:ext uri="{BB962C8B-B14F-4D97-AF65-F5344CB8AC3E}">
        <p14:creationId xmlns:p14="http://schemas.microsoft.com/office/powerpoint/2010/main" val="21965489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98" y="1392040"/>
            <a:ext cx="9582150" cy="4219575"/>
          </a:xfrm>
          <a:prstGeom prst="rect">
            <a:avLst/>
          </a:prstGeom>
        </p:spPr>
      </p:pic>
    </p:spTree>
    <p:extLst>
      <p:ext uri="{BB962C8B-B14F-4D97-AF65-F5344CB8AC3E}">
        <p14:creationId xmlns:p14="http://schemas.microsoft.com/office/powerpoint/2010/main" val="26591499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C281_craw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981200" y="228601"/>
            <a:ext cx="8229600" cy="7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4117" tIns="164117" rIns="82058" bIns="164117">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50000"/>
              </a:spcBef>
              <a:spcAft>
                <a:spcPct val="0"/>
              </a:spcAft>
            </a:pPr>
            <a:endParaRPr lang="en-US" altLang="en-US">
              <a:solidFill>
                <a:srgbClr val="333399"/>
              </a:solidFill>
            </a:endParaRPr>
          </a:p>
        </p:txBody>
      </p:sp>
      <p:sp>
        <p:nvSpPr>
          <p:cNvPr id="2052" name="Text Box 4"/>
          <p:cNvSpPr txBox="1">
            <a:spLocks noChangeArrowheads="1"/>
          </p:cNvSpPr>
          <p:nvPr/>
        </p:nvSpPr>
        <p:spPr bwMode="auto">
          <a:xfrm>
            <a:off x="1752600" y="1"/>
            <a:ext cx="86868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4117" tIns="164117" rIns="82058" bIns="164117">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50000"/>
              </a:spcBef>
              <a:spcAft>
                <a:spcPct val="0"/>
              </a:spcAft>
            </a:pPr>
            <a:r>
              <a:rPr lang="en-US" altLang="en-US" sz="2000" b="1">
                <a:solidFill>
                  <a:srgbClr val="4D7353"/>
                </a:solidFill>
              </a:rPr>
              <a:t>Everywhere we look, using light from objects in the cosmos, we see that particles have the same mass and that their interactions in stars seem to be identical.   So we can</a:t>
            </a:r>
            <a:r>
              <a:rPr lang="ja-JP" altLang="en-US" sz="2000" b="1">
                <a:solidFill>
                  <a:srgbClr val="4D7353"/>
                </a:solidFill>
              </a:rPr>
              <a:t>’</a:t>
            </a:r>
            <a:r>
              <a:rPr lang="en-US" altLang="ja-JP" sz="2000" b="1">
                <a:solidFill>
                  <a:srgbClr val="4D7353"/>
                </a:solidFill>
              </a:rPr>
              <a:t>t see the Higgs field directly since it doesn</a:t>
            </a:r>
            <a:r>
              <a:rPr lang="ja-JP" altLang="en-US" sz="2000" b="1">
                <a:solidFill>
                  <a:srgbClr val="4D7353"/>
                </a:solidFill>
              </a:rPr>
              <a:t>’</a:t>
            </a:r>
            <a:r>
              <a:rPr lang="en-US" altLang="ja-JP" sz="2000" b="1">
                <a:solidFill>
                  <a:srgbClr val="4D7353"/>
                </a:solidFill>
              </a:rPr>
              <a:t>t vary in space and time, it is what we think of as the vacuum.</a:t>
            </a:r>
            <a:endParaRPr lang="en-US" altLang="ja-JP" sz="2000">
              <a:solidFill>
                <a:srgbClr val="4D7353"/>
              </a:solidFill>
            </a:endParaRPr>
          </a:p>
          <a:p>
            <a:pPr eaLnBrk="1" fontAlgn="base" hangingPunct="1">
              <a:spcBef>
                <a:spcPct val="50000"/>
              </a:spcBef>
              <a:spcAft>
                <a:spcPct val="0"/>
              </a:spcAft>
            </a:pPr>
            <a:endParaRPr lang="en-US" altLang="en-US" sz="1800">
              <a:solidFill>
                <a:srgbClr val="4D7353"/>
              </a:solidFill>
            </a:endParaRPr>
          </a:p>
        </p:txBody>
      </p:sp>
    </p:spTree>
    <p:extLst>
      <p:ext uri="{BB962C8B-B14F-4D97-AF65-F5344CB8AC3E}">
        <p14:creationId xmlns:p14="http://schemas.microsoft.com/office/powerpoint/2010/main" val="23297646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52400"/>
            <a:ext cx="8458200" cy="5842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4D7353"/>
                </a:solidFill>
                <a:effectLst>
                  <a:outerShdw blurRad="38100" dist="38100" dir="2700000" algn="tl">
                    <a:srgbClr val="C0C0C0"/>
                  </a:outerShdw>
                </a:effectLst>
              </a:rPr>
              <a:t>So Can We Ever Tell if this Idea is Correct?</a:t>
            </a:r>
          </a:p>
        </p:txBody>
      </p:sp>
      <p:sp>
        <p:nvSpPr>
          <p:cNvPr id="3075" name="TextBox 2"/>
          <p:cNvSpPr txBox="1">
            <a:spLocks noChangeArrowheads="1"/>
          </p:cNvSpPr>
          <p:nvPr/>
        </p:nvSpPr>
        <p:spPr bwMode="auto">
          <a:xfrm>
            <a:off x="1981200" y="1066801"/>
            <a:ext cx="81534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a:solidFill>
                  <a:srgbClr val="333399"/>
                </a:solidFill>
              </a:rPr>
              <a:t>Since the vacuum is everywhere the same, can we ever tell for sure that the Higgs idea is correct? The answer is yes. It can be verified by excitation of the field, which is manifest as a particle called the Higgs boson – that is actually what we look for.   It turns out that the mass of the Higgs boson is not given by the theory, but once its mass is specified all of its other properties are determined.  For example its interaction with other particles is determined by the mass of the other particles. This is due to its relation to the Higgs field and the generation of mass. It is unstable and how often it decays to other particles is also specified. So we can plan experiments to look for the particle since its properties are very well specified.  </a:t>
            </a:r>
          </a:p>
          <a:p>
            <a:pPr algn="just" eaLnBrk="1" fontAlgn="base" hangingPunct="1">
              <a:spcBef>
                <a:spcPct val="20000"/>
              </a:spcBef>
              <a:spcAft>
                <a:spcPct val="0"/>
              </a:spcAft>
            </a:pPr>
            <a:endParaRPr lang="en-US" altLang="en-US">
              <a:solidFill>
                <a:srgbClr val="333399"/>
              </a:solidFill>
            </a:endParaRPr>
          </a:p>
        </p:txBody>
      </p:sp>
    </p:spTree>
    <p:extLst>
      <p:ext uri="{BB962C8B-B14F-4D97-AF65-F5344CB8AC3E}">
        <p14:creationId xmlns:p14="http://schemas.microsoft.com/office/powerpoint/2010/main" val="10238575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28600"/>
            <a:ext cx="5562600" cy="769938"/>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4400" b="1" u="sng">
                <a:solidFill>
                  <a:srgbClr val="4D7353"/>
                </a:solidFill>
                <a:effectLst>
                  <a:outerShdw blurRad="38100" dist="38100" dir="2700000" algn="tl">
                    <a:srgbClr val="C0C0C0"/>
                  </a:outerShdw>
                </a:effectLst>
              </a:rPr>
              <a:t>Progress Over Time</a:t>
            </a:r>
          </a:p>
        </p:txBody>
      </p:sp>
      <p:sp>
        <p:nvSpPr>
          <p:cNvPr id="4099" name="TextBox 2"/>
          <p:cNvSpPr txBox="1">
            <a:spLocks noChangeArrowheads="1"/>
          </p:cNvSpPr>
          <p:nvPr/>
        </p:nvSpPr>
        <p:spPr bwMode="auto">
          <a:xfrm>
            <a:off x="1981200" y="137160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a:solidFill>
                  <a:srgbClr val="333399"/>
                </a:solidFill>
              </a:rPr>
              <a:t>However, these experiments turn out to be very difficult. In 1964, when the Higgs boson idea was presented, we had neither the accelerator nor the particle detector and data collection capability up to the task of finding it. The building of a suitable accelerator became possible with the development of powerful superconducting  magnets.  The accelerator would be large but still within the realm of possibility.  The collection of vast amounts of data, as needed to find a small number of Higgs boson events produced in beam collisions, became possible with the enormous advances in computing and data storage coming from industry. </a:t>
            </a:r>
          </a:p>
        </p:txBody>
      </p:sp>
    </p:spTree>
    <p:extLst>
      <p:ext uri="{BB962C8B-B14F-4D97-AF65-F5344CB8AC3E}">
        <p14:creationId xmlns:p14="http://schemas.microsoft.com/office/powerpoint/2010/main" val="20091838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h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1676400" y="1"/>
            <a:ext cx="8991600" cy="1069975"/>
          </a:xfrm>
          <a:prstGeom prst="rect">
            <a:avLst/>
          </a:prstGeom>
          <a:noFill/>
          <a:ln w="9525">
            <a:noFill/>
            <a:miter lim="800000"/>
            <a:headEnd/>
            <a:tailEnd/>
          </a:ln>
        </p:spPr>
        <p:txBody>
          <a:bodyPr lIns="164117" tIns="164117" rIns="82058" bIns="164117">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50000"/>
              </a:spcBef>
              <a:spcAft>
                <a:spcPct val="0"/>
              </a:spcAft>
              <a:defRPr/>
            </a:pPr>
            <a:r>
              <a:rPr lang="en-US" altLang="en-US" b="1">
                <a:solidFill>
                  <a:srgbClr val="4D7353"/>
                </a:solidFill>
                <a:effectLst>
                  <a:outerShdw blurRad="38100" dist="38100" dir="2700000" algn="tl">
                    <a:srgbClr val="C0C0C0"/>
                  </a:outerShdw>
                </a:effectLst>
              </a:rPr>
              <a:t>       </a:t>
            </a:r>
            <a:r>
              <a:rPr lang="en-US" altLang="en-US" b="1" u="sng">
                <a:solidFill>
                  <a:srgbClr val="4D7353"/>
                </a:solidFill>
                <a:effectLst>
                  <a:outerShdw blurRad="38100" dist="38100" dir="2700000" algn="tl">
                    <a:srgbClr val="C0C0C0"/>
                  </a:outerShdw>
                </a:effectLst>
              </a:rPr>
              <a:t>The Accelerator at CERN, 27 km in Circumference:                                                                    The LHC (proton-proton collider) near Geneva, Switzerland</a:t>
            </a:r>
          </a:p>
        </p:txBody>
      </p:sp>
    </p:spTree>
    <p:extLst>
      <p:ext uri="{BB962C8B-B14F-4D97-AF65-F5344CB8AC3E}">
        <p14:creationId xmlns:p14="http://schemas.microsoft.com/office/powerpoint/2010/main" val="29842640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57201"/>
            <a:ext cx="7772400" cy="64611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600" b="1" u="sng">
                <a:solidFill>
                  <a:srgbClr val="4D7353"/>
                </a:solidFill>
                <a:effectLst>
                  <a:outerShdw blurRad="38100" dist="38100" dir="2700000" algn="tl">
                    <a:srgbClr val="C0C0C0"/>
                  </a:outerShdw>
                </a:effectLst>
              </a:rPr>
              <a:t>We Still Need a Particle Detector!</a:t>
            </a:r>
          </a:p>
        </p:txBody>
      </p:sp>
      <p:sp>
        <p:nvSpPr>
          <p:cNvPr id="6147" name="TextBox 2"/>
          <p:cNvSpPr txBox="1">
            <a:spLocks noChangeArrowheads="1"/>
          </p:cNvSpPr>
          <p:nvPr/>
        </p:nvSpPr>
        <p:spPr bwMode="auto">
          <a:xfrm>
            <a:off x="2057400" y="1219200"/>
            <a:ext cx="7543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sz="2000">
                <a:solidFill>
                  <a:srgbClr val="333399"/>
                </a:solidFill>
              </a:rPr>
              <a:t>The challenge of building a suitable particle detector remained and a small group of us at UCSC decided to take up this challenge in 1986.  The work built on several years of building major detectors for particle physics experiments by the Santa Cruz group, but significant advances were required.</a:t>
            </a:r>
          </a:p>
          <a:p>
            <a:pPr algn="just" eaLnBrk="1" fontAlgn="base" hangingPunct="1">
              <a:spcBef>
                <a:spcPct val="20000"/>
              </a:spcBef>
              <a:spcAft>
                <a:spcPct val="0"/>
              </a:spcAft>
            </a:pPr>
            <a:endParaRPr lang="en-US" altLang="en-US" sz="2000">
              <a:solidFill>
                <a:srgbClr val="333399"/>
              </a:solidFill>
            </a:endParaRPr>
          </a:p>
          <a:p>
            <a:pPr algn="just" eaLnBrk="1" fontAlgn="base" hangingPunct="1">
              <a:spcBef>
                <a:spcPct val="20000"/>
              </a:spcBef>
              <a:spcAft>
                <a:spcPct val="0"/>
              </a:spcAft>
            </a:pPr>
            <a:r>
              <a:rPr lang="en-US" altLang="en-US" sz="2000">
                <a:solidFill>
                  <a:srgbClr val="333399"/>
                </a:solidFill>
              </a:rPr>
              <a:t>In particular, a suitable sensor was required that could determine the passage of individual particles produced in a collision. Each collision would create very many particles and we wanted to find each one. We had to also show that the sensor could survive the intense radiation from the particles produced by the colliding beams, and we had to develop the electronics to read out signals generated by the passing particles.  At the accelerator, collisions would occur every 25 nanoseconds, so the electronics was a large challenge.  We also had to prove to the community by simulations that an array of such sensors could in fact provide an excellent and efficient detector of particles.</a:t>
            </a:r>
          </a:p>
        </p:txBody>
      </p:sp>
    </p:spTree>
    <p:extLst>
      <p:ext uri="{BB962C8B-B14F-4D97-AF65-F5344CB8AC3E}">
        <p14:creationId xmlns:p14="http://schemas.microsoft.com/office/powerpoint/2010/main" val="25076943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050" descr="eve_gen_0806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1"/>
            <a:ext cx="91440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2051"/>
          <p:cNvSpPr txBox="1">
            <a:spLocks noChangeArrowheads="1"/>
          </p:cNvSpPr>
          <p:nvPr/>
        </p:nvSpPr>
        <p:spPr bwMode="auto">
          <a:xfrm>
            <a:off x="1828800" y="1"/>
            <a:ext cx="8229600" cy="1323975"/>
          </a:xfrm>
          <a:prstGeom prst="rect">
            <a:avLst/>
          </a:prstGeom>
          <a:noFill/>
          <a:ln w="9525">
            <a:noFill/>
            <a:miter lim="800000"/>
            <a:headEnd/>
            <a:tailEnd/>
          </a:ln>
          <a:effectLst/>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algn="just" eaLnBrk="1" fontAlgn="base" hangingPunct="1">
              <a:spcBef>
                <a:spcPct val="50000"/>
              </a:spcBef>
              <a:spcAft>
                <a:spcPct val="0"/>
              </a:spcAft>
              <a:defRPr/>
            </a:pPr>
            <a:r>
              <a:rPr lang="en-US" altLang="en-US" sz="3200" b="1" u="sng">
                <a:solidFill>
                  <a:srgbClr val="4D7353"/>
                </a:solidFill>
                <a:effectLst>
                  <a:outerShdw blurRad="38100" dist="38100" dir="2700000" algn="tl">
                    <a:srgbClr val="C0C0C0"/>
                  </a:outerShdw>
                </a:effectLst>
                <a:latin typeface="Times New Roman" pitchFamily="18" charset="0"/>
              </a:rPr>
              <a:t>A Detector Organized as </a:t>
            </a:r>
            <a:r>
              <a:rPr lang="ja-JP" altLang="en-US" sz="3200" b="1" u="sng">
                <a:solidFill>
                  <a:srgbClr val="4D7353"/>
                </a:solidFill>
                <a:effectLst>
                  <a:outerShdw blurRad="38100" dist="38100" dir="2700000" algn="tl">
                    <a:srgbClr val="C0C0C0"/>
                  </a:outerShdw>
                </a:effectLst>
                <a:latin typeface="Times New Roman" pitchFamily="18" charset="0"/>
              </a:rPr>
              <a:t>“</a:t>
            </a:r>
            <a:r>
              <a:rPr lang="en-US" altLang="ja-JP" sz="3200" b="1" u="sng">
                <a:solidFill>
                  <a:srgbClr val="4D7353"/>
                </a:solidFill>
                <a:effectLst>
                  <a:outerShdw blurRad="38100" dist="38100" dir="2700000" algn="tl">
                    <a:srgbClr val="C0C0C0"/>
                  </a:outerShdw>
                </a:effectLst>
                <a:latin typeface="Times New Roman" pitchFamily="18" charset="0"/>
              </a:rPr>
              <a:t>Concentric Shells</a:t>
            </a:r>
            <a:r>
              <a:rPr lang="ja-JP" altLang="en-US" sz="3200" b="1" u="sng">
                <a:solidFill>
                  <a:srgbClr val="4D7353"/>
                </a:solidFill>
                <a:effectLst>
                  <a:outerShdw blurRad="38100" dist="38100" dir="2700000" algn="tl">
                    <a:srgbClr val="C0C0C0"/>
                  </a:outerShdw>
                </a:effectLst>
                <a:latin typeface="Times New Roman" pitchFamily="18" charset="0"/>
              </a:rPr>
              <a:t>”</a:t>
            </a:r>
            <a:r>
              <a:rPr lang="en-US" altLang="ja-JP" sz="3200" b="1" u="sng">
                <a:solidFill>
                  <a:srgbClr val="4D7353"/>
                </a:solidFill>
                <a:effectLst>
                  <a:outerShdw blurRad="38100" dist="38100" dir="2700000" algn="tl">
                    <a:srgbClr val="C0C0C0"/>
                  </a:outerShdw>
                </a:effectLst>
                <a:latin typeface="Times New Roman" pitchFamily="18" charset="0"/>
              </a:rPr>
              <a:t>,  </a:t>
            </a:r>
          </a:p>
          <a:p>
            <a:pPr algn="just" eaLnBrk="1" fontAlgn="base" hangingPunct="1">
              <a:spcBef>
                <a:spcPct val="50000"/>
              </a:spcBef>
              <a:spcAft>
                <a:spcPct val="0"/>
              </a:spcAft>
              <a:defRPr/>
            </a:pPr>
            <a:r>
              <a:rPr lang="en-US" altLang="en-US" sz="3200" b="1">
                <a:solidFill>
                  <a:srgbClr val="4D7353"/>
                </a:solidFill>
                <a:effectLst>
                  <a:outerShdw blurRad="38100" dist="38100" dir="2700000" algn="tl">
                    <a:srgbClr val="C0C0C0"/>
                  </a:outerShdw>
                </a:effectLst>
                <a:latin typeface="Times New Roman" pitchFamily="18" charset="0"/>
              </a:rPr>
              <a:t>     </a:t>
            </a:r>
            <a:r>
              <a:rPr lang="en-US" altLang="en-US" sz="3200" b="1" u="sng">
                <a:solidFill>
                  <a:srgbClr val="4D7353"/>
                </a:solidFill>
                <a:effectLst>
                  <a:outerShdw blurRad="38100" dist="38100" dir="2700000" algn="tl">
                    <a:srgbClr val="C0C0C0"/>
                  </a:outerShdw>
                </a:effectLst>
                <a:latin typeface="Times New Roman" pitchFamily="18" charset="0"/>
              </a:rPr>
              <a:t>Each Shell with a Specific Detection Task.</a:t>
            </a:r>
            <a:r>
              <a:rPr lang="en-US" altLang="en-US" sz="3200" b="1">
                <a:solidFill>
                  <a:srgbClr val="4D7353"/>
                </a:solidFill>
                <a:effectLst>
                  <a:outerShdw blurRad="38100" dist="38100" dir="2700000" algn="tl">
                    <a:srgbClr val="C0C0C0"/>
                  </a:outerShdw>
                </a:effectLst>
                <a:latin typeface="Times New Roman" pitchFamily="18" charset="0"/>
              </a:rPr>
              <a:t>  </a:t>
            </a:r>
            <a:endParaRPr lang="en-US" altLang="en-US" sz="3200" b="1">
              <a:solidFill>
                <a:srgbClr val="FF3300"/>
              </a:solidFill>
              <a:latin typeface="Times New Roman" pitchFamily="18" charset="0"/>
            </a:endParaRPr>
          </a:p>
        </p:txBody>
      </p:sp>
    </p:spTree>
    <p:extLst>
      <p:ext uri="{BB962C8B-B14F-4D97-AF65-F5344CB8AC3E}">
        <p14:creationId xmlns:p14="http://schemas.microsoft.com/office/powerpoint/2010/main" val="31695874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T_Barrel_Mod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28800" y="457201"/>
            <a:ext cx="8305800" cy="83026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Module Made of Silicon Wafers, Electronics  Directly On Top.  Each Wafer is Actually 768 Individual Sensors.</a:t>
            </a:r>
          </a:p>
        </p:txBody>
      </p:sp>
      <p:cxnSp>
        <p:nvCxnSpPr>
          <p:cNvPr id="8196" name="Straight Arrow Connector 5"/>
          <p:cNvCxnSpPr>
            <a:cxnSpLocks noChangeShapeType="1"/>
          </p:cNvCxnSpPr>
          <p:nvPr/>
        </p:nvCxnSpPr>
        <p:spPr bwMode="auto">
          <a:xfrm>
            <a:off x="6553200" y="6324600"/>
            <a:ext cx="16764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197" name="Straight Arrow Connector 8"/>
          <p:cNvCxnSpPr>
            <a:cxnSpLocks noChangeShapeType="1"/>
          </p:cNvCxnSpPr>
          <p:nvPr/>
        </p:nvCxnSpPr>
        <p:spPr bwMode="auto">
          <a:xfrm flipH="1">
            <a:off x="3886200" y="6324600"/>
            <a:ext cx="16002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198" name="TextBox 9"/>
          <p:cNvSpPr txBox="1">
            <a:spLocks noChangeArrowheads="1"/>
          </p:cNvSpPr>
          <p:nvPr/>
        </p:nvSpPr>
        <p:spPr bwMode="auto">
          <a:xfrm>
            <a:off x="5638800" y="6096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sz="1800">
                <a:solidFill>
                  <a:srgbClr val="000000"/>
                </a:solidFill>
              </a:rPr>
              <a:t>12 cm</a:t>
            </a:r>
          </a:p>
        </p:txBody>
      </p:sp>
    </p:spTree>
    <p:extLst>
      <p:ext uri="{BB962C8B-B14F-4D97-AF65-F5344CB8AC3E}">
        <p14:creationId xmlns:p14="http://schemas.microsoft.com/office/powerpoint/2010/main" val="6422364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131121_1646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838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62200" y="0"/>
            <a:ext cx="7848600" cy="1347788"/>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Wafer is Thin Enough to Minimally Disrupt  Particles  </a:t>
            </a:r>
          </a:p>
          <a:p>
            <a:pPr eaLnBrk="1" fontAlgn="base" hangingPunct="1">
              <a:spcBef>
                <a:spcPct val="20000"/>
              </a:spcBef>
              <a:spcAft>
                <a:spcPct val="0"/>
              </a:spcAft>
              <a:defRPr/>
            </a:pPr>
            <a:r>
              <a:rPr lang="en-US" altLang="en-US">
                <a:solidFill>
                  <a:srgbClr val="4D7353"/>
                </a:solidFill>
              </a:rPr>
              <a:t>                                </a:t>
            </a:r>
            <a:r>
              <a:rPr lang="en-US" altLang="en-US" b="1" u="sng">
                <a:solidFill>
                  <a:srgbClr val="4D7353"/>
                </a:solidFill>
                <a:effectLst>
                  <a:outerShdw blurRad="38100" dist="38100" dir="2700000" algn="tl">
                    <a:srgbClr val="C0C0C0"/>
                  </a:outerShdw>
                </a:effectLst>
              </a:rPr>
              <a:t>Passing Through  </a:t>
            </a:r>
          </a:p>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                                           </a:t>
            </a:r>
          </a:p>
        </p:txBody>
      </p:sp>
    </p:spTree>
    <p:extLst>
      <p:ext uri="{BB962C8B-B14F-4D97-AF65-F5344CB8AC3E}">
        <p14:creationId xmlns:p14="http://schemas.microsoft.com/office/powerpoint/2010/main" val="212606321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T-250nm_x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8001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90800" y="228601"/>
            <a:ext cx="6934200" cy="904875"/>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Blow-up of Region of a Silicon Wafer.  Spacing  </a:t>
            </a:r>
          </a:p>
          <a:p>
            <a:pPr eaLnBrk="1" fontAlgn="base" hangingPunct="1">
              <a:spcBef>
                <a:spcPct val="20000"/>
              </a:spcBef>
              <a:spcAft>
                <a:spcPct val="0"/>
              </a:spcAft>
              <a:defRPr/>
            </a:pPr>
            <a:r>
              <a:rPr lang="en-US" altLang="en-US" b="1">
                <a:solidFill>
                  <a:srgbClr val="4D7353"/>
                </a:solidFill>
                <a:effectLst>
                  <a:outerShdw blurRad="38100" dist="38100" dir="2700000" algn="tl">
                    <a:srgbClr val="C0C0C0"/>
                  </a:outerShdw>
                </a:effectLst>
              </a:rPr>
              <a:t> </a:t>
            </a:r>
            <a:r>
              <a:rPr lang="en-US" altLang="en-US" b="1" u="sng">
                <a:solidFill>
                  <a:srgbClr val="4D7353"/>
                </a:solidFill>
                <a:effectLst>
                  <a:outerShdw blurRad="38100" dist="38100" dir="2700000" algn="tl">
                    <a:srgbClr val="C0C0C0"/>
                  </a:outerShdw>
                </a:effectLst>
              </a:rPr>
              <a:t>of Sensor Lines about ¼ of Sensor Thickness</a:t>
            </a:r>
          </a:p>
        </p:txBody>
      </p:sp>
    </p:spTree>
    <p:extLst>
      <p:ext uri="{BB962C8B-B14F-4D97-AF65-F5344CB8AC3E}">
        <p14:creationId xmlns:p14="http://schemas.microsoft.com/office/powerpoint/2010/main" val="125235891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133600" y="1524000"/>
            <a:ext cx="7848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a:solidFill>
                  <a:srgbClr val="333399"/>
                </a:solidFill>
              </a:rPr>
              <a:t>In 1994 we joined the ATLAS experiment to be built at the CERN accelerator center in Geneva, Switzerland.</a:t>
            </a:r>
          </a:p>
          <a:p>
            <a:pPr algn="just" eaLnBrk="1" fontAlgn="base" hangingPunct="1">
              <a:spcBef>
                <a:spcPct val="20000"/>
              </a:spcBef>
              <a:spcAft>
                <a:spcPct val="0"/>
              </a:spcAft>
            </a:pPr>
            <a:r>
              <a:rPr lang="en-US" altLang="en-US">
                <a:solidFill>
                  <a:srgbClr val="333399"/>
                </a:solidFill>
              </a:rPr>
              <a:t>An array of silicon sensors would lie at the center of a very large detector (called ATLAS), which would have all of the detection devices needed to figure out what were the underlying particles produced in a given collision.  The experiment would have to be very large and an international effort was required to achieve the financial and human resources required to realize the experiment.  The accelerator was provided by the CERN laboratory but the experiment would have to be provided by the scientists who wanted to search for the Higgs boson.</a:t>
            </a:r>
          </a:p>
        </p:txBody>
      </p:sp>
      <p:sp>
        <p:nvSpPr>
          <p:cNvPr id="3" name="TextBox 2"/>
          <p:cNvSpPr txBox="1"/>
          <p:nvPr/>
        </p:nvSpPr>
        <p:spPr>
          <a:xfrm>
            <a:off x="2286000" y="609600"/>
            <a:ext cx="7543800" cy="5842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4D7353"/>
                </a:solidFill>
                <a:effectLst>
                  <a:outerShdw blurRad="38100" dist="38100" dir="2700000" algn="tl">
                    <a:srgbClr val="C0C0C0"/>
                  </a:outerShdw>
                </a:effectLst>
              </a:rPr>
              <a:t>Using Our Ideas in a Real Experiment</a:t>
            </a:r>
          </a:p>
        </p:txBody>
      </p:sp>
    </p:spTree>
    <p:extLst>
      <p:ext uri="{BB962C8B-B14F-4D97-AF65-F5344CB8AC3E}">
        <p14:creationId xmlns:p14="http://schemas.microsoft.com/office/powerpoint/2010/main" val="41470631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651" y="101289"/>
            <a:ext cx="1947071" cy="830997"/>
          </a:xfrm>
          <a:prstGeom prst="rect">
            <a:avLst/>
          </a:prstGeom>
          <a:noFill/>
        </p:spPr>
        <p:txBody>
          <a:bodyPr wrap="none" rtlCol="0">
            <a:spAutoFit/>
          </a:bodyPr>
          <a:lstStyle/>
          <a:p>
            <a:r>
              <a:rPr lang="en-US" sz="4800" u="sng" dirty="0" smtClean="0"/>
              <a:t>Quarks</a:t>
            </a:r>
            <a:endParaRPr lang="en-US" sz="4800" u="sng" dirty="0"/>
          </a:p>
        </p:txBody>
      </p:sp>
      <p:sp>
        <p:nvSpPr>
          <p:cNvPr id="3" name="TextBox 2"/>
          <p:cNvSpPr txBox="1"/>
          <p:nvPr/>
        </p:nvSpPr>
        <p:spPr>
          <a:xfrm>
            <a:off x="631179" y="1027688"/>
            <a:ext cx="10912796" cy="1569660"/>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Invented by theorists Murray Gell-Mann and George Zweig in 1964.</a:t>
            </a:r>
          </a:p>
          <a:p>
            <a:pPr marL="742950" lvl="1" indent="-285750">
              <a:buFont typeface="Courier New" panose="02070309020205020404" pitchFamily="49" charset="0"/>
              <a:buChar char="o"/>
            </a:pPr>
            <a:r>
              <a:rPr lang="en-US" sz="2400" dirty="0" smtClean="0"/>
              <a:t>At the time of its invention only three types of quarks (</a:t>
            </a:r>
            <a:r>
              <a:rPr lang="en-US" sz="2400" dirty="0" err="1" smtClean="0"/>
              <a:t>u,d,s</a:t>
            </a:r>
            <a:r>
              <a:rPr lang="en-US" sz="2400" dirty="0" smtClean="0"/>
              <a:t>) were required to</a:t>
            </a:r>
          </a:p>
          <a:p>
            <a:pPr lvl="1"/>
            <a:r>
              <a:rPr lang="en-US" sz="2400" dirty="0"/>
              <a:t> </a:t>
            </a:r>
            <a:r>
              <a:rPr lang="en-US" sz="2400" dirty="0" smtClean="0"/>
              <a:t>     describe all known strongly-interacting sub-atomic particles. </a:t>
            </a:r>
          </a:p>
          <a:p>
            <a:pPr marL="285750" indent="-285750">
              <a:buFont typeface="Wingdings" panose="05000000000000000000" pitchFamily="2" charset="2"/>
              <a:buChar char="Ø"/>
            </a:pPr>
            <a:r>
              <a:rPr lang="en-US" sz="2400" dirty="0" smtClean="0"/>
              <a:t>Gell-Mann chose the name “quark” inspired by James Joyce.</a:t>
            </a:r>
            <a:endParaRPr lang="en-US" sz="2400" dirty="0"/>
          </a:p>
        </p:txBody>
      </p:sp>
      <p:sp>
        <p:nvSpPr>
          <p:cNvPr id="4" name="TextBox 3"/>
          <p:cNvSpPr txBox="1"/>
          <p:nvPr/>
        </p:nvSpPr>
        <p:spPr>
          <a:xfrm>
            <a:off x="3016437" y="3168572"/>
            <a:ext cx="4743478" cy="1600438"/>
          </a:xfrm>
          <a:prstGeom prst="rect">
            <a:avLst/>
          </a:prstGeom>
          <a:noFill/>
        </p:spPr>
        <p:txBody>
          <a:bodyPr wrap="none" rtlCol="0">
            <a:spAutoFit/>
          </a:bodyPr>
          <a:lstStyle/>
          <a:p>
            <a:r>
              <a:rPr lang="en-US" sz="2000" dirty="0" smtClean="0">
                <a:effectLst/>
              </a:rPr>
              <a:t>Three quarks for Muster Mark!</a:t>
            </a:r>
            <a:br>
              <a:rPr lang="en-US" sz="2000" dirty="0" smtClean="0">
                <a:effectLst/>
              </a:rPr>
            </a:br>
            <a:r>
              <a:rPr lang="en-US" sz="2000" dirty="0" smtClean="0">
                <a:effectLst/>
              </a:rPr>
              <a:t>Sure he has not got much of a bark</a:t>
            </a:r>
            <a:br>
              <a:rPr lang="en-US" sz="2000" dirty="0" smtClean="0">
                <a:effectLst/>
              </a:rPr>
            </a:br>
            <a:r>
              <a:rPr lang="en-US" sz="2000" dirty="0" smtClean="0">
                <a:effectLst/>
              </a:rPr>
              <a:t>And sure any he has it's all beside the mark.</a:t>
            </a:r>
          </a:p>
          <a:p>
            <a:r>
              <a:rPr lang="en-US" sz="2000" dirty="0" smtClean="0">
                <a:effectLst/>
              </a:rPr>
              <a:t>       —James Joyce, </a:t>
            </a:r>
            <a:r>
              <a:rPr lang="en-US" sz="2000" i="1" dirty="0" err="1" smtClean="0">
                <a:effectLst/>
              </a:rPr>
              <a:t>Finnegans</a:t>
            </a:r>
            <a:r>
              <a:rPr lang="en-US" sz="2000" i="1" dirty="0" smtClean="0">
                <a:effectLst/>
              </a:rPr>
              <a:t> Wake</a:t>
            </a:r>
            <a:endParaRPr lang="en-US" sz="2000" dirty="0" smtClean="0">
              <a:effectLst/>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15" y="2775975"/>
            <a:ext cx="2838450" cy="2324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915" y="2775975"/>
            <a:ext cx="4231460" cy="3173595"/>
          </a:xfrm>
          <a:prstGeom prst="rect">
            <a:avLst/>
          </a:prstGeom>
        </p:spPr>
      </p:pic>
      <p:sp>
        <p:nvSpPr>
          <p:cNvPr id="7" name="TextBox 6"/>
          <p:cNvSpPr txBox="1"/>
          <p:nvPr/>
        </p:nvSpPr>
        <p:spPr>
          <a:xfrm>
            <a:off x="631179" y="5278702"/>
            <a:ext cx="10017935" cy="1569660"/>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Although not obviously related to the German </a:t>
            </a:r>
          </a:p>
          <a:p>
            <a:r>
              <a:rPr lang="en-US" sz="2400" dirty="0"/>
              <a:t> </a:t>
            </a:r>
            <a:r>
              <a:rPr lang="en-US" sz="2400" dirty="0" smtClean="0"/>
              <a:t>   cheese product called quark, it is said that there </a:t>
            </a:r>
          </a:p>
          <a:p>
            <a:r>
              <a:rPr lang="en-US" sz="2400" dirty="0"/>
              <a:t> </a:t>
            </a:r>
            <a:r>
              <a:rPr lang="en-US" sz="2400" dirty="0" smtClean="0"/>
              <a:t>   was a German commercial  slogan in the 1920s: “</a:t>
            </a:r>
            <a:r>
              <a:rPr lang="de-DE" sz="2400" dirty="0" smtClean="0">
                <a:effectLst/>
              </a:rPr>
              <a:t>Drei Quark für eine Mark.</a:t>
            </a:r>
            <a:r>
              <a:rPr lang="en-US" sz="2400" dirty="0" smtClean="0"/>
              <a:t>”</a:t>
            </a:r>
            <a:r>
              <a:rPr lang="de-DE" sz="2400" dirty="0" smtClean="0">
                <a:effectLst/>
              </a:rPr>
              <a:t>  </a:t>
            </a:r>
          </a:p>
          <a:p>
            <a:r>
              <a:rPr lang="de-DE" sz="2400" dirty="0"/>
              <a:t> </a:t>
            </a:r>
            <a:r>
              <a:rPr lang="de-DE" sz="2400" dirty="0" smtClean="0"/>
              <a:t>  </a:t>
            </a:r>
            <a:r>
              <a:rPr lang="de-DE" sz="2400" dirty="0" smtClean="0">
                <a:effectLst/>
              </a:rPr>
              <a:t>(Indeed, James Joyce </a:t>
            </a:r>
            <a:r>
              <a:rPr lang="de-DE" sz="2400" dirty="0" smtClean="0"/>
              <a:t>was known for multilingual puns.) </a:t>
            </a:r>
            <a:r>
              <a:rPr lang="de-DE" sz="2400" dirty="0" smtClean="0">
                <a:effectLst/>
              </a:rPr>
              <a:t> </a:t>
            </a:r>
            <a:endParaRPr lang="en-US" sz="2400" dirty="0"/>
          </a:p>
        </p:txBody>
      </p:sp>
    </p:spTree>
    <p:extLst>
      <p:ext uri="{BB962C8B-B14F-4D97-AF65-F5344CB8AC3E}">
        <p14:creationId xmlns:p14="http://schemas.microsoft.com/office/powerpoint/2010/main" val="1925832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609601"/>
            <a:ext cx="7315200" cy="46196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ATLAS is a Very Large International Undertaking</a:t>
            </a:r>
          </a:p>
        </p:txBody>
      </p:sp>
      <p:pic>
        <p:nvPicPr>
          <p:cNvPr id="12291" name="Picture 2" descr="atlas_ma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82700"/>
            <a:ext cx="7315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7534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509005_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8610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228601"/>
            <a:ext cx="8763000" cy="46196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One of Four Barrel Detectors Made of Silicon Strip Sensors</a:t>
            </a:r>
          </a:p>
        </p:txBody>
      </p:sp>
    </p:spTree>
    <p:extLst>
      <p:ext uri="{BB962C8B-B14F-4D97-AF65-F5344CB8AC3E}">
        <p14:creationId xmlns:p14="http://schemas.microsoft.com/office/powerpoint/2010/main" val="19230603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981200" y="274638"/>
            <a:ext cx="8229600" cy="7159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altLang="en-US" sz="3200" b="1" u="sng">
                <a:solidFill>
                  <a:srgbClr val="4D7353"/>
                </a:solidFill>
                <a:effectLst>
                  <a:outerShdw blurRad="38100" dist="38100" dir="2700000" algn="tl">
                    <a:srgbClr val="C0C0C0"/>
                  </a:outerShdw>
                </a:effectLst>
                <a:ea typeface="ＭＳ Ｐゴシック" pitchFamily="34" charset="-128"/>
              </a:rPr>
              <a:t>ATLAS Experiment </a:t>
            </a:r>
          </a:p>
        </p:txBody>
      </p:sp>
      <p:pic>
        <p:nvPicPr>
          <p:cNvPr id="14339" name="Picture 3" descr="AT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9689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how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85800"/>
            <a:ext cx="5105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IMG_137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733800"/>
            <a:ext cx="4114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14600" y="0"/>
            <a:ext cx="8153400" cy="5842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4D7353"/>
                </a:solidFill>
                <a:effectLst>
                  <a:outerShdw blurRad="38100" dist="38100" dir="2700000" algn="tl">
                    <a:srgbClr val="C0C0C0"/>
                  </a:outerShdw>
                </a:effectLst>
              </a:rPr>
              <a:t>ATLAS Electromagnetic Calorimeter </a:t>
            </a:r>
          </a:p>
        </p:txBody>
      </p:sp>
      <p:sp>
        <p:nvSpPr>
          <p:cNvPr id="15365" name="TextBox 6"/>
          <p:cNvSpPr txBox="1">
            <a:spLocks noChangeArrowheads="1"/>
          </p:cNvSpPr>
          <p:nvPr/>
        </p:nvSpPr>
        <p:spPr bwMode="auto">
          <a:xfrm>
            <a:off x="1676400" y="762001"/>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sz="1800">
                <a:solidFill>
                  <a:srgbClr val="333399"/>
                </a:solidFill>
              </a:rPr>
              <a:t>Calorimeter concept:  shower of particles created by lead; ionization in liquid argon between the lead radiators is collected by electrodes.  This is the  signal used to measure the shower energy. </a:t>
            </a:r>
          </a:p>
        </p:txBody>
      </p:sp>
      <p:pic>
        <p:nvPicPr>
          <p:cNvPr id="15366" name="Picture 7" descr="9308048_09_gener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733800"/>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0"/>
          <p:cNvSpPr txBox="1">
            <a:spLocks noChangeArrowheads="1"/>
          </p:cNvSpPr>
          <p:nvPr/>
        </p:nvSpPr>
        <p:spPr bwMode="auto">
          <a:xfrm>
            <a:off x="2286000" y="3352800"/>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sz="2000">
                <a:solidFill>
                  <a:srgbClr val="333399"/>
                </a:solidFill>
              </a:rPr>
              <a:t>Lead Radiator Material</a:t>
            </a:r>
          </a:p>
        </p:txBody>
      </p:sp>
      <p:sp>
        <p:nvSpPr>
          <p:cNvPr id="15368" name="TextBox 11"/>
          <p:cNvSpPr txBox="1">
            <a:spLocks noChangeArrowheads="1"/>
          </p:cNvSpPr>
          <p:nvPr/>
        </p:nvSpPr>
        <p:spPr bwMode="auto">
          <a:xfrm>
            <a:off x="6019800" y="33528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sz="2000">
                <a:solidFill>
                  <a:srgbClr val="333399"/>
                </a:solidFill>
              </a:rPr>
              <a:t>Electrodes for Collection of Ionization</a:t>
            </a:r>
          </a:p>
        </p:txBody>
      </p:sp>
    </p:spTree>
    <p:extLst>
      <p:ext uri="{BB962C8B-B14F-4D97-AF65-F5344CB8AC3E}">
        <p14:creationId xmlns:p14="http://schemas.microsoft.com/office/powerpoint/2010/main" val="19192160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0706038_01-A4-at-144-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5000" y="152401"/>
            <a:ext cx="8458200" cy="523875"/>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2800" b="1" u="sng">
                <a:solidFill>
                  <a:srgbClr val="4D7353"/>
                </a:solidFill>
                <a:effectLst>
                  <a:outerShdw blurRad="38100" dist="38100" dir="2700000" algn="tl">
                    <a:srgbClr val="C0C0C0"/>
                  </a:outerShdw>
                </a:effectLst>
              </a:rPr>
              <a:t>Muon Toroids, While ATLAS is Being Assembled</a:t>
            </a:r>
          </a:p>
        </p:txBody>
      </p:sp>
    </p:spTree>
    <p:extLst>
      <p:ext uri="{BB962C8B-B14F-4D97-AF65-F5344CB8AC3E}">
        <p14:creationId xmlns:p14="http://schemas.microsoft.com/office/powerpoint/2010/main" val="34567041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E0152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4400"/>
            <a:ext cx="7315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2971800" y="304801"/>
            <a:ext cx="6781800" cy="523875"/>
          </a:xfrm>
          <a:prstGeom prst="rect">
            <a:avLst/>
          </a:prstGeom>
          <a:noFill/>
          <a:ln w="9525">
            <a:noFill/>
            <a:miter lim="800000"/>
            <a:headEnd/>
            <a:tailEnd/>
          </a:ln>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2800" b="1" u="sng">
                <a:solidFill>
                  <a:srgbClr val="4D7353"/>
                </a:solidFill>
                <a:effectLst>
                  <a:outerShdw blurRad="38100" dist="38100" dir="2700000" algn="tl">
                    <a:srgbClr val="C0C0C0"/>
                  </a:outerShdw>
                </a:effectLst>
              </a:rPr>
              <a:t>ATLAS Detector Deep Underground</a:t>
            </a:r>
          </a:p>
        </p:txBody>
      </p:sp>
    </p:spTree>
    <p:extLst>
      <p:ext uri="{BB962C8B-B14F-4D97-AF65-F5344CB8AC3E}">
        <p14:creationId xmlns:p14="http://schemas.microsoft.com/office/powerpoint/2010/main" val="26520520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S_3D_Detector_5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382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76600" y="152400"/>
            <a:ext cx="6477000" cy="5842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4D7353"/>
                </a:solidFill>
                <a:effectLst>
                  <a:outerShdw blurRad="38100" dist="38100" dir="2700000" algn="tl">
                    <a:srgbClr val="C0C0C0"/>
                  </a:outerShdw>
                </a:effectLst>
              </a:rPr>
              <a:t>Second Detector Called CMS </a:t>
            </a:r>
          </a:p>
        </p:txBody>
      </p:sp>
      <p:sp>
        <p:nvSpPr>
          <p:cNvPr id="18436" name="TextBox 4"/>
          <p:cNvSpPr txBox="1">
            <a:spLocks noChangeArrowheads="1"/>
          </p:cNvSpPr>
          <p:nvPr/>
        </p:nvSpPr>
        <p:spPr bwMode="auto">
          <a:xfrm>
            <a:off x="2133600" y="5638801"/>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sz="1800">
                <a:solidFill>
                  <a:srgbClr val="333399"/>
                </a:solidFill>
              </a:rPr>
              <a:t>Almost all the detection elements for CMS are different from those in ATLAS except for a silicon detector at the center of the experiment.</a:t>
            </a:r>
          </a:p>
        </p:txBody>
      </p:sp>
    </p:spTree>
    <p:extLst>
      <p:ext uri="{BB962C8B-B14F-4D97-AF65-F5344CB8AC3E}">
        <p14:creationId xmlns:p14="http://schemas.microsoft.com/office/powerpoint/2010/main" val="28857647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Kap_02c 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792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0347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crysta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990600"/>
            <a:ext cx="899795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52600" y="0"/>
            <a:ext cx="8915400" cy="101600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2000" u="sng">
                <a:solidFill>
                  <a:srgbClr val="4D7353"/>
                </a:solidFill>
                <a:effectLst>
                  <a:outerShdw blurRad="38100" dist="38100" dir="2700000" algn="tl">
                    <a:srgbClr val="C0C0C0"/>
                  </a:outerShdw>
                </a:effectLst>
              </a:rPr>
              <a:t>Novel Lead Tungstate Scintillating Crystals for Electromagnetic Calorimeter:  Very dense, about 25cm long, very fast signals.  About 76,000 crystals in the CMS detector.</a:t>
            </a:r>
          </a:p>
        </p:txBody>
      </p:sp>
    </p:spTree>
    <p:extLst>
      <p:ext uri="{BB962C8B-B14F-4D97-AF65-F5344CB8AC3E}">
        <p14:creationId xmlns:p14="http://schemas.microsoft.com/office/powerpoint/2010/main" val="7581764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1"/>
          <p:cNvSpPr txBox="1">
            <a:spLocks noChangeArrowheads="1"/>
          </p:cNvSpPr>
          <p:nvPr/>
        </p:nvSpPr>
        <p:spPr bwMode="auto">
          <a:xfrm>
            <a:off x="2895600" y="304800"/>
            <a:ext cx="5791200"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sz="3200">
                <a:solidFill>
                  <a:srgbClr val="333399"/>
                </a:solidFill>
              </a:rPr>
              <a:t>           </a:t>
            </a:r>
          </a:p>
          <a:p>
            <a:pPr eaLnBrk="1" fontAlgn="base" hangingPunct="1">
              <a:spcBef>
                <a:spcPct val="20000"/>
              </a:spcBef>
              <a:spcAft>
                <a:spcPct val="0"/>
              </a:spcAft>
            </a:pPr>
            <a:endParaRPr lang="en-US" altLang="en-US">
              <a:solidFill>
                <a:srgbClr val="333399"/>
              </a:solidFill>
            </a:endParaRPr>
          </a:p>
        </p:txBody>
      </p:sp>
      <p:sp>
        <p:nvSpPr>
          <p:cNvPr id="21507" name="TextBox 2"/>
          <p:cNvSpPr txBox="1">
            <a:spLocks noChangeArrowheads="1"/>
          </p:cNvSpPr>
          <p:nvPr/>
        </p:nvSpPr>
        <p:spPr bwMode="auto">
          <a:xfrm>
            <a:off x="1752600" y="25146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endParaRPr lang="en-US" altLang="en-US">
              <a:solidFill>
                <a:srgbClr val="333399"/>
              </a:solidFill>
            </a:endParaRPr>
          </a:p>
          <a:p>
            <a:pPr eaLnBrk="1" fontAlgn="base" hangingPunct="1">
              <a:spcBef>
                <a:spcPct val="20000"/>
              </a:spcBef>
              <a:spcAft>
                <a:spcPct val="0"/>
              </a:spcAft>
            </a:pPr>
            <a:endParaRPr lang="en-US" altLang="en-US">
              <a:solidFill>
                <a:srgbClr val="333399"/>
              </a:solidFill>
            </a:endParaRPr>
          </a:p>
          <a:p>
            <a:pPr eaLnBrk="1" fontAlgn="base" hangingPunct="1">
              <a:spcBef>
                <a:spcPct val="20000"/>
              </a:spcBef>
              <a:spcAft>
                <a:spcPct val="0"/>
              </a:spcAft>
            </a:pPr>
            <a:r>
              <a:rPr lang="en-US" altLang="en-US" sz="2800">
                <a:solidFill>
                  <a:srgbClr val="333399"/>
                </a:solidFill>
              </a:rPr>
              <a:t>                            </a:t>
            </a:r>
          </a:p>
          <a:p>
            <a:pPr eaLnBrk="1" fontAlgn="base" hangingPunct="1">
              <a:spcBef>
                <a:spcPct val="20000"/>
              </a:spcBef>
              <a:spcAft>
                <a:spcPct val="0"/>
              </a:spcAft>
            </a:pPr>
            <a:r>
              <a:rPr lang="en-US" altLang="en-US" sz="2800">
                <a:solidFill>
                  <a:srgbClr val="333399"/>
                </a:solidFill>
              </a:rPr>
              <a:t>                  </a:t>
            </a:r>
          </a:p>
        </p:txBody>
      </p:sp>
      <p:sp>
        <p:nvSpPr>
          <p:cNvPr id="21508" name="TextBox 3"/>
          <p:cNvSpPr txBox="1">
            <a:spLocks noChangeArrowheads="1"/>
          </p:cNvSpPr>
          <p:nvPr/>
        </p:nvSpPr>
        <p:spPr bwMode="auto">
          <a:xfrm>
            <a:off x="2438400" y="2209801"/>
            <a:ext cx="76200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eaLnBrk="1" fontAlgn="base" hangingPunct="1">
              <a:spcBef>
                <a:spcPct val="20000"/>
              </a:spcBef>
              <a:spcAft>
                <a:spcPct val="0"/>
              </a:spcAft>
            </a:pPr>
            <a:r>
              <a:rPr lang="en-US" altLang="en-US">
                <a:solidFill>
                  <a:srgbClr val="333399"/>
                </a:solidFill>
              </a:rPr>
              <a:t>        </a:t>
            </a:r>
            <a:r>
              <a:rPr lang="en-US" altLang="en-US" b="1" u="sng">
                <a:solidFill>
                  <a:srgbClr val="333399"/>
                </a:solidFill>
              </a:rPr>
              <a:t>Object </a:t>
            </a:r>
            <a:r>
              <a:rPr lang="en-US" altLang="en-US" b="1">
                <a:solidFill>
                  <a:srgbClr val="333399"/>
                </a:solidFill>
              </a:rPr>
              <a:t>   </a:t>
            </a:r>
            <a:r>
              <a:rPr lang="en-US" altLang="en-US">
                <a:solidFill>
                  <a:srgbClr val="333399"/>
                </a:solidFill>
              </a:rPr>
              <a:t>                         </a:t>
            </a:r>
            <a:r>
              <a:rPr lang="en-US" altLang="en-US" b="1" u="sng">
                <a:solidFill>
                  <a:srgbClr val="333399"/>
                </a:solidFill>
              </a:rPr>
              <a:t>Approx.</a:t>
            </a:r>
            <a:r>
              <a:rPr lang="en-US" altLang="en-US" u="sng">
                <a:solidFill>
                  <a:srgbClr val="333399"/>
                </a:solidFill>
              </a:rPr>
              <a:t> </a:t>
            </a:r>
            <a:r>
              <a:rPr lang="en-US" altLang="en-US" b="1" u="sng">
                <a:solidFill>
                  <a:srgbClr val="333399"/>
                </a:solidFill>
              </a:rPr>
              <a:t>Weight (Tons)</a:t>
            </a:r>
          </a:p>
          <a:p>
            <a:pPr eaLnBrk="1" fontAlgn="base" hangingPunct="1">
              <a:spcBef>
                <a:spcPct val="20000"/>
              </a:spcBef>
              <a:spcAft>
                <a:spcPct val="0"/>
              </a:spcAft>
            </a:pPr>
            <a:r>
              <a:rPr lang="en-US" altLang="en-US">
                <a:solidFill>
                  <a:srgbClr val="333399"/>
                </a:solidFill>
              </a:rPr>
              <a:t>Boeing 747 (fully loaded)                         500                                              </a:t>
            </a:r>
          </a:p>
          <a:p>
            <a:pPr eaLnBrk="1" fontAlgn="base" hangingPunct="1">
              <a:spcBef>
                <a:spcPct val="20000"/>
              </a:spcBef>
              <a:spcAft>
                <a:spcPct val="0"/>
              </a:spcAft>
            </a:pPr>
            <a:r>
              <a:rPr lang="en-US" altLang="en-US">
                <a:solidFill>
                  <a:srgbClr val="333399"/>
                </a:solidFill>
              </a:rPr>
              <a:t>Space Shuttle (fully loaded)                  2,200                                     </a:t>
            </a:r>
          </a:p>
          <a:p>
            <a:pPr eaLnBrk="1" fontAlgn="base" hangingPunct="1">
              <a:spcBef>
                <a:spcPct val="20000"/>
              </a:spcBef>
              <a:spcAft>
                <a:spcPct val="0"/>
              </a:spcAft>
            </a:pPr>
            <a:r>
              <a:rPr lang="en-US" altLang="en-US" b="1">
                <a:solidFill>
                  <a:srgbClr val="333399"/>
                </a:solidFill>
              </a:rPr>
              <a:t>ATLAS  Detector </a:t>
            </a:r>
            <a:r>
              <a:rPr lang="en-US" altLang="en-US">
                <a:solidFill>
                  <a:srgbClr val="333399"/>
                </a:solidFill>
              </a:rPr>
              <a:t>                                 7,000                                                                                            </a:t>
            </a:r>
          </a:p>
          <a:p>
            <a:pPr eaLnBrk="1" fontAlgn="base" hangingPunct="1">
              <a:spcBef>
                <a:spcPct val="20000"/>
              </a:spcBef>
              <a:spcAft>
                <a:spcPct val="0"/>
              </a:spcAft>
            </a:pPr>
            <a:r>
              <a:rPr lang="en-US" altLang="en-US">
                <a:solidFill>
                  <a:srgbClr val="333399"/>
                </a:solidFill>
              </a:rPr>
              <a:t>Eiffel Tower  (metal only)                       7,300                                               </a:t>
            </a:r>
          </a:p>
          <a:p>
            <a:pPr eaLnBrk="1" fontAlgn="base" hangingPunct="1">
              <a:spcBef>
                <a:spcPct val="20000"/>
              </a:spcBef>
              <a:spcAft>
                <a:spcPct val="0"/>
              </a:spcAft>
            </a:pPr>
            <a:r>
              <a:rPr lang="en-US" altLang="en-US">
                <a:solidFill>
                  <a:srgbClr val="333399"/>
                </a:solidFill>
              </a:rPr>
              <a:t>USS John McCain (navy destroyer)      8,300             </a:t>
            </a:r>
          </a:p>
          <a:p>
            <a:pPr eaLnBrk="1" fontAlgn="base" hangingPunct="1">
              <a:spcBef>
                <a:spcPct val="20000"/>
              </a:spcBef>
              <a:spcAft>
                <a:spcPct val="0"/>
              </a:spcAft>
            </a:pPr>
            <a:r>
              <a:rPr lang="en-US" altLang="en-US" b="1">
                <a:solidFill>
                  <a:srgbClr val="333399"/>
                </a:solidFill>
              </a:rPr>
              <a:t>CMS </a:t>
            </a:r>
            <a:r>
              <a:rPr lang="en-US" altLang="en-US">
                <a:solidFill>
                  <a:srgbClr val="333399"/>
                </a:solidFill>
              </a:rPr>
              <a:t> </a:t>
            </a:r>
            <a:r>
              <a:rPr lang="en-US" altLang="en-US" b="1">
                <a:solidFill>
                  <a:srgbClr val="333399"/>
                </a:solidFill>
              </a:rPr>
              <a:t>Detector </a:t>
            </a:r>
            <a:r>
              <a:rPr lang="en-US" altLang="en-US">
                <a:solidFill>
                  <a:srgbClr val="333399"/>
                </a:solidFill>
              </a:rPr>
              <a:t>                                   14,500                                                               </a:t>
            </a:r>
          </a:p>
        </p:txBody>
      </p:sp>
      <p:sp>
        <p:nvSpPr>
          <p:cNvPr id="5" name="TextBox 4"/>
          <p:cNvSpPr txBox="1"/>
          <p:nvPr/>
        </p:nvSpPr>
        <p:spPr>
          <a:xfrm>
            <a:off x="1752600" y="381000"/>
            <a:ext cx="8915400" cy="1176338"/>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200" b="1" u="sng">
                <a:solidFill>
                  <a:srgbClr val="4D7353"/>
                </a:solidFill>
                <a:effectLst>
                  <a:outerShdw blurRad="38100" dist="38100" dir="2700000" algn="tl">
                    <a:srgbClr val="C0C0C0"/>
                  </a:outerShdw>
                </a:effectLst>
              </a:rPr>
              <a:t>The Detectors are Very Large Devices Filled    </a:t>
            </a:r>
          </a:p>
          <a:p>
            <a:pPr eaLnBrk="1" fontAlgn="base" hangingPunct="1">
              <a:spcBef>
                <a:spcPct val="20000"/>
              </a:spcBef>
              <a:spcAft>
                <a:spcPct val="0"/>
              </a:spcAft>
              <a:defRPr/>
            </a:pPr>
            <a:r>
              <a:rPr lang="en-US" altLang="en-US" sz="3200">
                <a:solidFill>
                  <a:srgbClr val="4D7353"/>
                </a:solidFill>
              </a:rPr>
              <a:t>                    </a:t>
            </a:r>
            <a:r>
              <a:rPr lang="en-US" altLang="en-US" sz="3200" b="1">
                <a:solidFill>
                  <a:srgbClr val="4D7353"/>
                </a:solidFill>
                <a:effectLst>
                  <a:outerShdw blurRad="38100" dist="38100" dir="2700000" algn="tl">
                    <a:srgbClr val="C0C0C0"/>
                  </a:outerShdw>
                </a:effectLst>
              </a:rPr>
              <a:t> </a:t>
            </a:r>
            <a:r>
              <a:rPr lang="en-US" altLang="en-US" sz="3200" b="1" u="sng">
                <a:solidFill>
                  <a:srgbClr val="4D7353"/>
                </a:solidFill>
                <a:effectLst>
                  <a:outerShdw blurRad="38100" dist="38100" dir="2700000" algn="tl">
                    <a:srgbClr val="C0C0C0"/>
                  </a:outerShdw>
                </a:effectLst>
              </a:rPr>
              <a:t>With Electronics</a:t>
            </a:r>
          </a:p>
        </p:txBody>
      </p:sp>
    </p:spTree>
    <p:extLst>
      <p:ext uri="{BB962C8B-B14F-4D97-AF65-F5344CB8AC3E}">
        <p14:creationId xmlns:p14="http://schemas.microsoft.com/office/powerpoint/2010/main" val="11077349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45" y="672769"/>
            <a:ext cx="9589061" cy="5496659"/>
          </a:xfrm>
          <a:prstGeom prst="rect">
            <a:avLst/>
          </a:prstGeom>
        </p:spPr>
      </p:pic>
    </p:spTree>
    <p:extLst>
      <p:ext uri="{BB962C8B-B14F-4D97-AF65-F5344CB8AC3E}">
        <p14:creationId xmlns:p14="http://schemas.microsoft.com/office/powerpoint/2010/main" val="32767537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152401"/>
            <a:ext cx="5105400" cy="64611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600" b="1">
                <a:solidFill>
                  <a:srgbClr val="4D7353"/>
                </a:solidFill>
              </a:rPr>
              <a:t>    </a:t>
            </a:r>
            <a:r>
              <a:rPr lang="en-US" altLang="en-US" sz="3600" b="1" u="sng">
                <a:solidFill>
                  <a:srgbClr val="4D7353"/>
                </a:solidFill>
                <a:effectLst>
                  <a:outerShdw blurRad="38100" dist="38100" dir="2700000" algn="tl">
                    <a:srgbClr val="C0C0C0"/>
                  </a:outerShdw>
                </a:effectLst>
              </a:rPr>
              <a:t>Take Data!</a:t>
            </a:r>
          </a:p>
        </p:txBody>
      </p:sp>
      <p:sp>
        <p:nvSpPr>
          <p:cNvPr id="22531" name="TextBox 2"/>
          <p:cNvSpPr txBox="1">
            <a:spLocks noChangeArrowheads="1"/>
          </p:cNvSpPr>
          <p:nvPr/>
        </p:nvSpPr>
        <p:spPr bwMode="auto">
          <a:xfrm>
            <a:off x="2057400" y="914400"/>
            <a:ext cx="815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pPr>
            <a:r>
              <a:rPr lang="en-US" altLang="en-US">
                <a:solidFill>
                  <a:srgbClr val="333399"/>
                </a:solidFill>
              </a:rPr>
              <a:t>A very large amount of effort was required to build ATLAS: about 10 years of work for construction, involving thousands of people. After calibrating the very complicated detectors and learning how to collect and analyze the data, we were ready to receive the large amounts of data delivered in the second half of 2011 and  in 2012.  From a very large collection of events, special events of interest are selected for examination based on the particles detected.  Plots are then made to see if we have evidence of a new particle in any of the final states of interest.  Generally, final states have contributions from processes other than a Higgs boson but these produce smooth distributions in mass.  We look for events clustered at a fixed mass indicating contributions from one particle at that mass. </a:t>
            </a:r>
          </a:p>
        </p:txBody>
      </p:sp>
    </p:spTree>
    <p:extLst>
      <p:ext uri="{BB962C8B-B14F-4D97-AF65-F5344CB8AC3E}">
        <p14:creationId xmlns:p14="http://schemas.microsoft.com/office/powerpoint/2010/main" val="18412415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mp;D_clip_1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682345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12_highPileu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6858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1880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_0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fig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638"/>
            <a:ext cx="403860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fig_05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7660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04538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_found_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442" y="0"/>
            <a:ext cx="5391286" cy="6878537"/>
          </a:xfrm>
          <a:prstGeom prst="rect">
            <a:avLst/>
          </a:prstGeom>
        </p:spPr>
      </p:pic>
    </p:spTree>
    <p:extLst>
      <p:ext uri="{BB962C8B-B14F-4D97-AF65-F5344CB8AC3E}">
        <p14:creationId xmlns:p14="http://schemas.microsoft.com/office/powerpoint/2010/main" val="32807794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Higgs-Hill 2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0112" y="1371600"/>
            <a:ext cx="5792788"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43400" y="304800"/>
            <a:ext cx="4953000" cy="769938"/>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4400" b="1" u="sng">
                <a:solidFill>
                  <a:srgbClr val="4D7353"/>
                </a:solidFill>
                <a:effectLst>
                  <a:outerShdw blurRad="38100" dist="38100" dir="2700000" algn="tl">
                    <a:srgbClr val="C0C0C0"/>
                  </a:outerShdw>
                </a:effectLst>
              </a:rPr>
              <a:t>Confirmation!</a:t>
            </a:r>
          </a:p>
        </p:txBody>
      </p:sp>
    </p:spTree>
    <p:extLst>
      <p:ext uri="{BB962C8B-B14F-4D97-AF65-F5344CB8AC3E}">
        <p14:creationId xmlns:p14="http://schemas.microsoft.com/office/powerpoint/2010/main" val="18182925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Screen shot 2012-07-24 at 3.48.0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4364" y="1258889"/>
            <a:ext cx="5957887"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71800" y="533400"/>
            <a:ext cx="7086600" cy="400050"/>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2000" b="1" u="sng">
                <a:solidFill>
                  <a:srgbClr val="4D7353"/>
                </a:solidFill>
                <a:effectLst>
                  <a:outerShdw blurRad="38100" dist="38100" dir="2700000" algn="tl">
                    <a:srgbClr val="C0C0C0"/>
                  </a:outerShdw>
                </a:effectLst>
              </a:rPr>
              <a:t>Search for Higgs Boson Signal Over Broad Mass Range</a:t>
            </a:r>
          </a:p>
        </p:txBody>
      </p:sp>
    </p:spTree>
    <p:extLst>
      <p:ext uri="{BB962C8B-B14F-4D97-AF65-F5344CB8AC3E}">
        <p14:creationId xmlns:p14="http://schemas.microsoft.com/office/powerpoint/2010/main" val="3660203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Higgs-Hill 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838201"/>
            <a:ext cx="61817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62200" y="228601"/>
            <a:ext cx="7620000" cy="46196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b="1" u="sng">
                <a:solidFill>
                  <a:srgbClr val="4D7353"/>
                </a:solidFill>
                <a:effectLst>
                  <a:outerShdw blurRad="38100" dist="38100" dir="2700000" algn="tl">
                    <a:srgbClr val="C0C0C0"/>
                  </a:outerShdw>
                </a:effectLst>
              </a:rPr>
              <a:t>It is a new type of particle, but is it a Higgs Boson?</a:t>
            </a:r>
          </a:p>
        </p:txBody>
      </p:sp>
    </p:spTree>
    <p:extLst>
      <p:ext uri="{BB962C8B-B14F-4D97-AF65-F5344CB8AC3E}">
        <p14:creationId xmlns:p14="http://schemas.microsoft.com/office/powerpoint/2010/main" val="8098190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04801"/>
            <a:ext cx="6477000" cy="646113"/>
          </a:xfrm>
          <a:prstGeom prst="rect">
            <a:avLst/>
          </a:prstGeom>
          <a:noFill/>
        </p:spPr>
        <p:txBody>
          <a:bodyPr>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pitchFamily="34" charset="0"/>
                <a:ea typeface="ＭＳ Ｐゴシック" pitchFamily="34" charset="-128"/>
              </a:defRPr>
            </a:lvl9pPr>
          </a:lstStyle>
          <a:p>
            <a:pPr eaLnBrk="1" fontAlgn="base" hangingPunct="1">
              <a:spcBef>
                <a:spcPct val="20000"/>
              </a:spcBef>
              <a:spcAft>
                <a:spcPct val="0"/>
              </a:spcAft>
              <a:defRPr/>
            </a:pPr>
            <a:r>
              <a:rPr lang="en-US" altLang="en-US" sz="3600" b="1" u="sng">
                <a:solidFill>
                  <a:srgbClr val="4D7353"/>
                </a:solidFill>
                <a:effectLst>
                  <a:outerShdw blurRad="38100" dist="38100" dir="2700000" algn="tl">
                    <a:srgbClr val="C0C0C0"/>
                  </a:outerShdw>
                </a:effectLst>
              </a:rPr>
              <a:t>What is Next for the Higgs </a:t>
            </a:r>
          </a:p>
        </p:txBody>
      </p:sp>
      <p:sp>
        <p:nvSpPr>
          <p:cNvPr id="29699" name="TextBox 2"/>
          <p:cNvSpPr txBox="1">
            <a:spLocks noChangeArrowheads="1"/>
          </p:cNvSpPr>
          <p:nvPr/>
        </p:nvSpPr>
        <p:spPr bwMode="auto">
          <a:xfrm>
            <a:off x="1905000" y="1066801"/>
            <a:ext cx="80772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accent2"/>
                </a:solidFill>
                <a:latin typeface="Arial" charset="0"/>
                <a:ea typeface="ＭＳ Ｐゴシック" pitchFamily="34" charset="-128"/>
              </a:defRPr>
            </a:lvl1pPr>
            <a:lvl2pPr marL="742950" indent="-285750" eaLnBrk="0" hangingPunct="0">
              <a:defRPr sz="2400">
                <a:solidFill>
                  <a:schemeClr val="accent2"/>
                </a:solidFill>
                <a:latin typeface="Arial" charset="0"/>
                <a:ea typeface="ＭＳ Ｐゴシック" pitchFamily="34" charset="-128"/>
              </a:defRPr>
            </a:lvl2pPr>
            <a:lvl3pPr marL="1143000" indent="-228600" eaLnBrk="0" hangingPunct="0">
              <a:defRPr sz="2400">
                <a:solidFill>
                  <a:schemeClr val="accent2"/>
                </a:solidFill>
                <a:latin typeface="Arial" charset="0"/>
                <a:ea typeface="ＭＳ Ｐゴシック" pitchFamily="34" charset="-128"/>
              </a:defRPr>
            </a:lvl3pPr>
            <a:lvl4pPr marL="1600200" indent="-228600" eaLnBrk="0" hangingPunct="0">
              <a:defRPr sz="2400">
                <a:solidFill>
                  <a:schemeClr val="accent2"/>
                </a:solidFill>
                <a:latin typeface="Arial" charset="0"/>
                <a:ea typeface="ＭＳ Ｐゴシック" pitchFamily="34" charset="-128"/>
              </a:defRPr>
            </a:lvl4pPr>
            <a:lvl5pPr marL="2057400" indent="-228600" eaLnBrk="0" hangingPunct="0">
              <a:defRPr sz="2400">
                <a:solidFill>
                  <a:schemeClr val="accent2"/>
                </a:solidFill>
                <a:latin typeface="Arial" charset="0"/>
                <a:ea typeface="ＭＳ Ｐゴシック" pitchFamily="34" charset="-128"/>
              </a:defRPr>
            </a:lvl5pPr>
            <a:lvl6pPr marL="2514600" indent="-228600" eaLnBrk="0" fontAlgn="base" hangingPunct="0">
              <a:spcBef>
                <a:spcPct val="20000"/>
              </a:spcBef>
              <a:spcAft>
                <a:spcPct val="0"/>
              </a:spcAft>
              <a:defRPr sz="2400">
                <a:solidFill>
                  <a:schemeClr val="accent2"/>
                </a:solidFill>
                <a:latin typeface="Arial" charset="0"/>
                <a:ea typeface="ＭＳ Ｐゴシック" pitchFamily="34" charset="-128"/>
              </a:defRPr>
            </a:lvl6pPr>
            <a:lvl7pPr marL="2971800" indent="-228600" eaLnBrk="0" fontAlgn="base" hangingPunct="0">
              <a:spcBef>
                <a:spcPct val="20000"/>
              </a:spcBef>
              <a:spcAft>
                <a:spcPct val="0"/>
              </a:spcAft>
              <a:defRPr sz="2400">
                <a:solidFill>
                  <a:schemeClr val="accent2"/>
                </a:solidFill>
                <a:latin typeface="Arial" charset="0"/>
                <a:ea typeface="ＭＳ Ｐゴシック" pitchFamily="34" charset="-128"/>
              </a:defRPr>
            </a:lvl7pPr>
            <a:lvl8pPr marL="3429000" indent="-228600" eaLnBrk="0" fontAlgn="base" hangingPunct="0">
              <a:spcBef>
                <a:spcPct val="20000"/>
              </a:spcBef>
              <a:spcAft>
                <a:spcPct val="0"/>
              </a:spcAft>
              <a:defRPr sz="2400">
                <a:solidFill>
                  <a:schemeClr val="accent2"/>
                </a:solidFill>
                <a:latin typeface="Arial" charset="0"/>
                <a:ea typeface="ＭＳ Ｐゴシック" pitchFamily="34" charset="-128"/>
              </a:defRPr>
            </a:lvl8pPr>
            <a:lvl9pPr marL="3886200" indent="-228600" eaLnBrk="0" fontAlgn="base" hangingPunct="0">
              <a:spcBef>
                <a:spcPct val="20000"/>
              </a:spcBef>
              <a:spcAft>
                <a:spcPct val="0"/>
              </a:spcAft>
              <a:defRPr sz="2400">
                <a:solidFill>
                  <a:schemeClr val="accent2"/>
                </a:solidFill>
                <a:latin typeface="Arial" charset="0"/>
                <a:ea typeface="ＭＳ Ｐゴシック" pitchFamily="34" charset="-128"/>
              </a:defRPr>
            </a:lvl9pPr>
          </a:lstStyle>
          <a:p>
            <a:pPr algn="just" eaLnBrk="1" fontAlgn="base" hangingPunct="1">
              <a:spcBef>
                <a:spcPct val="20000"/>
              </a:spcBef>
              <a:spcAft>
                <a:spcPct val="0"/>
              </a:spcAft>
              <a:buFontTx/>
              <a:buAutoNum type="arabicParenR"/>
            </a:pPr>
            <a:r>
              <a:rPr lang="en-US" altLang="en-US">
                <a:solidFill>
                  <a:srgbClr val="333399"/>
                </a:solidFill>
              </a:rPr>
              <a:t>The accelerator energy is being nearly doubled to increase the rate of Higgs production and also to extend the mass range over which we can search for  surprise phenomena.  Will startup in about a year.</a:t>
            </a:r>
          </a:p>
          <a:p>
            <a:pPr algn="just" eaLnBrk="1" fontAlgn="base" hangingPunct="1">
              <a:spcBef>
                <a:spcPct val="20000"/>
              </a:spcBef>
              <a:spcAft>
                <a:spcPct val="0"/>
              </a:spcAft>
              <a:buFontTx/>
              <a:buAutoNum type="arabicParenR"/>
            </a:pPr>
            <a:r>
              <a:rPr lang="en-US" altLang="en-US">
                <a:solidFill>
                  <a:srgbClr val="333399"/>
                </a:solidFill>
              </a:rPr>
              <a:t>An additional silicon layer is being added inside all the others and very close to the colliding beams to  improve the measurement of charged particle trajectories.  It will be installed in a few months.</a:t>
            </a:r>
          </a:p>
          <a:p>
            <a:pPr algn="just" eaLnBrk="1" fontAlgn="base" hangingPunct="1">
              <a:spcBef>
                <a:spcPct val="20000"/>
              </a:spcBef>
              <a:spcAft>
                <a:spcPct val="0"/>
              </a:spcAft>
              <a:buFontTx/>
              <a:buAutoNum type="arabicParenR"/>
            </a:pPr>
            <a:r>
              <a:rPr lang="en-US" altLang="en-US">
                <a:solidFill>
                  <a:srgbClr val="333399"/>
                </a:solidFill>
              </a:rPr>
              <a:t>The accelerator has a program of increasing the number of interactions per second over time.  We have to improve the experiment to keep up with the accelerator.  We are working on this!</a:t>
            </a:r>
          </a:p>
          <a:p>
            <a:pPr algn="just" eaLnBrk="1" fontAlgn="base" hangingPunct="1">
              <a:spcBef>
                <a:spcPct val="20000"/>
              </a:spcBef>
              <a:spcAft>
                <a:spcPct val="0"/>
              </a:spcAft>
            </a:pPr>
            <a:r>
              <a:rPr lang="en-US" altLang="en-US">
                <a:solidFill>
                  <a:srgbClr val="333399"/>
                </a:solidFill>
              </a:rPr>
              <a:t>     Plan to collect about 500 times the number of Higgs boson decay events to very carefully check the theory!</a:t>
            </a:r>
          </a:p>
        </p:txBody>
      </p:sp>
    </p:spTree>
    <p:extLst>
      <p:ext uri="{BB962C8B-B14F-4D97-AF65-F5344CB8AC3E}">
        <p14:creationId xmlns:p14="http://schemas.microsoft.com/office/powerpoint/2010/main" val="372037817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F_poster_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222" y="0"/>
            <a:ext cx="4628571" cy="6858000"/>
          </a:xfrm>
          <a:prstGeom prst="rect">
            <a:avLst/>
          </a:prstGeom>
        </p:spPr>
      </p:pic>
      <p:sp>
        <p:nvSpPr>
          <p:cNvPr id="3" name="TextBox 2"/>
          <p:cNvSpPr txBox="1"/>
          <p:nvPr/>
        </p:nvSpPr>
        <p:spPr>
          <a:xfrm>
            <a:off x="770585" y="856135"/>
            <a:ext cx="5308470" cy="4524315"/>
          </a:xfrm>
          <a:prstGeom prst="rect">
            <a:avLst/>
          </a:prstGeom>
          <a:noFill/>
        </p:spPr>
        <p:txBody>
          <a:bodyPr wrap="square" rtlCol="0">
            <a:spAutoFit/>
          </a:bodyPr>
          <a:lstStyle/>
          <a:p>
            <a:r>
              <a:rPr lang="en-US" sz="3200" dirty="0" smtClean="0"/>
              <a:t>If you want to know more about the Higgs boson and related subjects, be sure to check out the exciting new documentary film, </a:t>
            </a:r>
            <a:r>
              <a:rPr lang="en-US" sz="3200" i="1" dirty="0" smtClean="0"/>
              <a:t>Particle Fever</a:t>
            </a:r>
            <a:r>
              <a:rPr lang="en-US" sz="3200" dirty="0" smtClean="0"/>
              <a:t>, coming in mid-March to one of the Nickelodeon Theatres in Santa Cruz for a limited one-week run.</a:t>
            </a:r>
            <a:endParaRPr lang="en-US" sz="3200" dirty="0"/>
          </a:p>
        </p:txBody>
      </p:sp>
      <p:sp>
        <p:nvSpPr>
          <p:cNvPr id="4" name="TextBox 3"/>
          <p:cNvSpPr txBox="1"/>
          <p:nvPr/>
        </p:nvSpPr>
        <p:spPr>
          <a:xfrm>
            <a:off x="1369927" y="5878795"/>
            <a:ext cx="3796958" cy="523220"/>
          </a:xfrm>
          <a:prstGeom prst="rect">
            <a:avLst/>
          </a:prstGeom>
          <a:noFill/>
        </p:spPr>
        <p:txBody>
          <a:bodyPr wrap="none" rtlCol="0">
            <a:spAutoFit/>
          </a:bodyPr>
          <a:lstStyle/>
          <a:p>
            <a:r>
              <a:rPr lang="en-US" sz="2800" dirty="0" smtClean="0"/>
              <a:t>http://</a:t>
            </a:r>
            <a:r>
              <a:rPr lang="en-US" sz="2800" dirty="0" err="1" smtClean="0"/>
              <a:t>particlefever.com</a:t>
            </a:r>
            <a:endParaRPr lang="en-US" sz="2800" dirty="0"/>
          </a:p>
        </p:txBody>
      </p:sp>
    </p:spTree>
    <p:extLst>
      <p:ext uri="{BB962C8B-B14F-4D97-AF65-F5344CB8AC3E}">
        <p14:creationId xmlns:p14="http://schemas.microsoft.com/office/powerpoint/2010/main" val="31044705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869" y="1383738"/>
            <a:ext cx="4635500" cy="4470400"/>
          </a:xfrm>
          <a:prstGeom prst="rect">
            <a:avLst/>
          </a:prstGeom>
        </p:spPr>
      </p:pic>
      <p:sp>
        <p:nvSpPr>
          <p:cNvPr id="3" name="TextBox 2"/>
          <p:cNvSpPr txBox="1"/>
          <p:nvPr/>
        </p:nvSpPr>
        <p:spPr>
          <a:xfrm>
            <a:off x="372233" y="1270449"/>
            <a:ext cx="4965527" cy="3046988"/>
          </a:xfrm>
          <a:prstGeom prst="rect">
            <a:avLst/>
          </a:prstGeom>
          <a:noFill/>
        </p:spPr>
        <p:txBody>
          <a:bodyPr wrap="none" rtlCol="0">
            <a:spAutoFit/>
          </a:bodyPr>
          <a:lstStyle/>
          <a:p>
            <a:r>
              <a:rPr lang="en-US" sz="2400" dirty="0" smtClean="0"/>
              <a:t>The theoretical physicist Paul Dirac </a:t>
            </a:r>
          </a:p>
          <a:p>
            <a:r>
              <a:rPr lang="en-US" sz="2400" dirty="0"/>
              <a:t>p</a:t>
            </a:r>
            <a:r>
              <a:rPr lang="en-US" sz="2400" dirty="0" smtClean="0"/>
              <a:t>roposed the existence of </a:t>
            </a:r>
            <a:r>
              <a:rPr lang="en-US" sz="2400" dirty="0" smtClean="0">
                <a:solidFill>
                  <a:srgbClr val="FF0000"/>
                </a:solidFill>
              </a:rPr>
              <a:t>antimatter </a:t>
            </a:r>
          </a:p>
          <a:p>
            <a:r>
              <a:rPr lang="en-US" sz="2400" dirty="0" smtClean="0"/>
              <a:t>in 1928 based on an interpretation of </a:t>
            </a:r>
          </a:p>
          <a:p>
            <a:r>
              <a:rPr lang="en-US" sz="2400" dirty="0" smtClean="0"/>
              <a:t>his relativistic quantum theory of the</a:t>
            </a:r>
          </a:p>
          <a:p>
            <a:r>
              <a:rPr lang="en-US" sz="2400" dirty="0"/>
              <a:t>e</a:t>
            </a:r>
            <a:r>
              <a:rPr lang="en-US" sz="2400" dirty="0" smtClean="0"/>
              <a:t>lectron.  The anti-electron (now </a:t>
            </a:r>
          </a:p>
          <a:p>
            <a:r>
              <a:rPr lang="en-US" sz="2400" dirty="0" smtClean="0"/>
              <a:t>called the positron) was subsequently </a:t>
            </a:r>
          </a:p>
          <a:p>
            <a:r>
              <a:rPr lang="en-US" sz="2400" dirty="0" smtClean="0"/>
              <a:t>discovered in an experiment by</a:t>
            </a:r>
          </a:p>
          <a:p>
            <a:r>
              <a:rPr lang="en-US" sz="2400" dirty="0" smtClean="0"/>
              <a:t>Carl Anderson in 1932. </a:t>
            </a:r>
          </a:p>
        </p:txBody>
      </p:sp>
      <p:sp>
        <p:nvSpPr>
          <p:cNvPr id="4" name="TextBox 3"/>
          <p:cNvSpPr txBox="1"/>
          <p:nvPr/>
        </p:nvSpPr>
        <p:spPr>
          <a:xfrm>
            <a:off x="3575187" y="174913"/>
            <a:ext cx="3942105" cy="923330"/>
          </a:xfrm>
          <a:prstGeom prst="rect">
            <a:avLst/>
          </a:prstGeom>
          <a:noFill/>
        </p:spPr>
        <p:txBody>
          <a:bodyPr wrap="none" rtlCol="0">
            <a:spAutoFit/>
          </a:bodyPr>
          <a:lstStyle/>
          <a:p>
            <a:r>
              <a:rPr lang="en-US" sz="5400" dirty="0" smtClean="0"/>
              <a:t>Anti-particles</a:t>
            </a:r>
            <a:endParaRPr lang="en-US" sz="5400" dirty="0"/>
          </a:p>
        </p:txBody>
      </p:sp>
      <p:sp>
        <p:nvSpPr>
          <p:cNvPr id="5" name="TextBox 4"/>
          <p:cNvSpPr txBox="1"/>
          <p:nvPr/>
        </p:nvSpPr>
        <p:spPr>
          <a:xfrm>
            <a:off x="372233" y="4644828"/>
            <a:ext cx="5897448" cy="1938992"/>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t>An anti-particle has the same mass as a </a:t>
            </a:r>
          </a:p>
          <a:p>
            <a:r>
              <a:rPr lang="en-US" sz="2400" dirty="0"/>
              <a:t>p</a:t>
            </a:r>
            <a:r>
              <a:rPr lang="en-US" sz="2400" dirty="0" smtClean="0"/>
              <a:t>article but has the opposite electric charge.</a:t>
            </a:r>
          </a:p>
          <a:p>
            <a:endParaRPr lang="en-US" sz="2400" dirty="0" smtClean="0"/>
          </a:p>
          <a:p>
            <a:pPr marL="342900" indent="-342900">
              <a:buFont typeface="Wingdings" panose="05000000000000000000" pitchFamily="2" charset="2"/>
              <a:buChar char="Ø"/>
            </a:pPr>
            <a:r>
              <a:rPr lang="en-US" sz="2400" dirty="0" smtClean="0"/>
              <a:t>An anti-particle that collides with a particle</a:t>
            </a:r>
          </a:p>
          <a:p>
            <a:r>
              <a:rPr lang="en-US" sz="2400" dirty="0"/>
              <a:t>c</a:t>
            </a:r>
            <a:r>
              <a:rPr lang="en-US" sz="2400" dirty="0" smtClean="0"/>
              <a:t>an annihilate it, resulting in pure radiation. </a:t>
            </a:r>
            <a:endParaRPr lang="en-US" sz="2400" dirty="0"/>
          </a:p>
        </p:txBody>
      </p:sp>
    </p:spTree>
    <p:extLst>
      <p:ext uri="{BB962C8B-B14F-4D97-AF65-F5344CB8AC3E}">
        <p14:creationId xmlns:p14="http://schemas.microsoft.com/office/powerpoint/2010/main" val="23955388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48" y="1757658"/>
            <a:ext cx="3076575" cy="4038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651" y="1757658"/>
            <a:ext cx="4634940" cy="3476205"/>
          </a:xfrm>
          <a:prstGeom prst="rect">
            <a:avLst/>
          </a:prstGeom>
        </p:spPr>
      </p:pic>
      <p:sp>
        <p:nvSpPr>
          <p:cNvPr id="4" name="TextBox 3"/>
          <p:cNvSpPr txBox="1"/>
          <p:nvPr/>
        </p:nvSpPr>
        <p:spPr>
          <a:xfrm>
            <a:off x="2112020" y="380325"/>
            <a:ext cx="7962563" cy="707886"/>
          </a:xfrm>
          <a:prstGeom prst="rect">
            <a:avLst/>
          </a:prstGeom>
          <a:noFill/>
        </p:spPr>
        <p:txBody>
          <a:bodyPr wrap="square" rtlCol="0">
            <a:spAutoFit/>
          </a:bodyPr>
          <a:lstStyle/>
          <a:p>
            <a:r>
              <a:rPr lang="en-US" sz="4000" dirty="0" smtClean="0">
                <a:solidFill>
                  <a:schemeClr val="accent5"/>
                </a:solidFill>
              </a:rPr>
              <a:t>A zoo of new sub-atomic particles</a:t>
            </a:r>
            <a:endParaRPr lang="en-US" sz="4000" dirty="0">
              <a:solidFill>
                <a:schemeClr val="accent5"/>
              </a:solidFill>
            </a:endParaRPr>
          </a:p>
        </p:txBody>
      </p:sp>
      <p:sp>
        <p:nvSpPr>
          <p:cNvPr id="5" name="TextBox 4"/>
          <p:cNvSpPr txBox="1"/>
          <p:nvPr/>
        </p:nvSpPr>
        <p:spPr>
          <a:xfrm>
            <a:off x="5411773" y="5497353"/>
            <a:ext cx="5714776" cy="1200329"/>
          </a:xfrm>
          <a:prstGeom prst="rect">
            <a:avLst/>
          </a:prstGeom>
          <a:noFill/>
        </p:spPr>
        <p:txBody>
          <a:bodyPr wrap="square" rtlCol="0">
            <a:spAutoFit/>
          </a:bodyPr>
          <a:lstStyle/>
          <a:p>
            <a:r>
              <a:rPr lang="en-US" sz="2400" dirty="0" smtClean="0"/>
              <a:t>A very thick book (updated every other year) is needed to describe the properties of all the observed sub-atomic particles.</a:t>
            </a:r>
            <a:endParaRPr lang="en-US" sz="2400" dirty="0"/>
          </a:p>
        </p:txBody>
      </p:sp>
    </p:spTree>
    <p:extLst>
      <p:ext uri="{BB962C8B-B14F-4D97-AF65-F5344CB8AC3E}">
        <p14:creationId xmlns:p14="http://schemas.microsoft.com/office/powerpoint/2010/main" val="1810382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7823" y="213122"/>
            <a:ext cx="9067098" cy="707886"/>
          </a:xfrm>
          <a:prstGeom prst="rect">
            <a:avLst/>
          </a:prstGeom>
          <a:noFill/>
        </p:spPr>
        <p:txBody>
          <a:bodyPr wrap="none" rtlCol="0">
            <a:spAutoFit/>
          </a:bodyPr>
          <a:lstStyle/>
          <a:p>
            <a:r>
              <a:rPr lang="en-US" sz="4000" u="sng" dirty="0" smtClean="0">
                <a:solidFill>
                  <a:srgbClr val="00B0F0"/>
                </a:solidFill>
              </a:rPr>
              <a:t>Revolutionary ideas of 20</a:t>
            </a:r>
            <a:r>
              <a:rPr lang="en-US" sz="4000" u="sng" baseline="30000" dirty="0" smtClean="0">
                <a:solidFill>
                  <a:srgbClr val="00B0F0"/>
                </a:solidFill>
              </a:rPr>
              <a:t>th</a:t>
            </a:r>
            <a:r>
              <a:rPr lang="en-US" sz="4000" u="sng" dirty="0" smtClean="0">
                <a:solidFill>
                  <a:srgbClr val="00B0F0"/>
                </a:solidFill>
              </a:rPr>
              <a:t> century physics</a:t>
            </a:r>
            <a:endParaRPr lang="en-US" sz="4000" u="sng" dirty="0">
              <a:solidFill>
                <a:srgbClr val="00B0F0"/>
              </a:solidFill>
            </a:endParaRPr>
          </a:p>
        </p:txBody>
      </p:sp>
      <p:sp>
        <p:nvSpPr>
          <p:cNvPr id="3" name="TextBox 2"/>
          <p:cNvSpPr txBox="1"/>
          <p:nvPr/>
        </p:nvSpPr>
        <p:spPr>
          <a:xfrm>
            <a:off x="531668" y="1259292"/>
            <a:ext cx="3347519" cy="523220"/>
          </a:xfrm>
          <a:prstGeom prst="rect">
            <a:avLst/>
          </a:prstGeom>
          <a:noFill/>
        </p:spPr>
        <p:txBody>
          <a:bodyPr wrap="none" rtlCol="0">
            <a:spAutoFit/>
          </a:bodyPr>
          <a:lstStyle/>
          <a:p>
            <a:pPr marL="285750" indent="-285750">
              <a:buFont typeface="Wingdings" panose="05000000000000000000" pitchFamily="2" charset="2"/>
              <a:buChar char="Ø"/>
            </a:pPr>
            <a:r>
              <a:rPr lang="en-US" sz="2800" dirty="0" smtClean="0"/>
              <a:t> Relativity (Einstein)</a:t>
            </a:r>
            <a:endParaRPr lang="en-US" sz="2800" dirty="0"/>
          </a:p>
        </p:txBody>
      </p:sp>
      <p:sp>
        <p:nvSpPr>
          <p:cNvPr id="4" name="TextBox 3"/>
          <p:cNvSpPr txBox="1"/>
          <p:nvPr/>
        </p:nvSpPr>
        <p:spPr>
          <a:xfrm>
            <a:off x="1030823" y="1872490"/>
            <a:ext cx="9330117" cy="830997"/>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smtClean="0"/>
              <a:t>The speed of light is the ultimate speed limit.</a:t>
            </a:r>
          </a:p>
          <a:p>
            <a:pPr marL="285750" indent="-285750">
              <a:buFont typeface="Courier New" panose="02070309020205020404" pitchFamily="49" charset="0"/>
              <a:buChar char="o"/>
            </a:pPr>
            <a:r>
              <a:rPr lang="en-US" sz="2400" dirty="0" smtClean="0"/>
              <a:t>E=mc</a:t>
            </a:r>
            <a:r>
              <a:rPr lang="en-US" sz="2400" baseline="30000" dirty="0" smtClean="0"/>
              <a:t>2</a:t>
            </a:r>
            <a:r>
              <a:rPr lang="en-US" sz="2400" dirty="0" smtClean="0"/>
              <a:t> (that is, energy can be converted into matter and vice versa).</a:t>
            </a:r>
            <a:endParaRPr lang="en-US" sz="2400" dirty="0"/>
          </a:p>
        </p:txBody>
      </p:sp>
      <p:sp>
        <p:nvSpPr>
          <p:cNvPr id="5" name="TextBox 4"/>
          <p:cNvSpPr txBox="1"/>
          <p:nvPr/>
        </p:nvSpPr>
        <p:spPr>
          <a:xfrm>
            <a:off x="531668" y="3248524"/>
            <a:ext cx="9556694" cy="523220"/>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t>Quantum theory (Heisenberg, Schrodinger, …)</a:t>
            </a:r>
            <a:endParaRPr lang="en-US" sz="2800" dirty="0"/>
          </a:p>
        </p:txBody>
      </p:sp>
      <p:sp>
        <p:nvSpPr>
          <p:cNvPr id="6" name="TextBox 5"/>
          <p:cNvSpPr txBox="1"/>
          <p:nvPr/>
        </p:nvSpPr>
        <p:spPr>
          <a:xfrm>
            <a:off x="1030823" y="3898928"/>
            <a:ext cx="9533444" cy="2677656"/>
          </a:xfrm>
          <a:prstGeom prst="rect">
            <a:avLst/>
          </a:prstGeom>
          <a:noFill/>
        </p:spPr>
        <p:txBody>
          <a:bodyPr wrap="none" rtlCol="0">
            <a:spAutoFit/>
          </a:bodyPr>
          <a:lstStyle/>
          <a:p>
            <a:pPr marL="285750" indent="-285750">
              <a:buFont typeface="Courier New" panose="02070309020205020404" pitchFamily="49" charset="0"/>
              <a:buChar char="o"/>
            </a:pPr>
            <a:r>
              <a:rPr lang="en-US" sz="2400" dirty="0" smtClean="0"/>
              <a:t>Electromagnetic waves come in a smallest unit </a:t>
            </a:r>
          </a:p>
          <a:p>
            <a:r>
              <a:rPr lang="en-US" sz="2400" dirty="0"/>
              <a:t> </a:t>
            </a:r>
            <a:r>
              <a:rPr lang="en-US" sz="2400" dirty="0" smtClean="0"/>
              <a:t>   (“the quantum”) with particle properties.</a:t>
            </a:r>
          </a:p>
          <a:p>
            <a:pPr marL="285750" indent="-285750">
              <a:buFont typeface="Courier New" panose="02070309020205020404" pitchFamily="49" charset="0"/>
              <a:buChar char="o"/>
            </a:pPr>
            <a:r>
              <a:rPr lang="en-US" sz="2400" dirty="0" smtClean="0"/>
              <a:t>A particle can be interpreted as the smallest unit of a wave, </a:t>
            </a:r>
          </a:p>
          <a:p>
            <a:r>
              <a:rPr lang="en-US" sz="2400" dirty="0"/>
              <a:t> </a:t>
            </a:r>
            <a:r>
              <a:rPr lang="en-US" sz="2400" dirty="0" smtClean="0"/>
              <a:t>   and thus can exhibit wave-like properties. </a:t>
            </a:r>
          </a:p>
          <a:p>
            <a:pPr marL="285750" indent="-285750">
              <a:buFont typeface="Courier New" panose="02070309020205020404" pitchFamily="49" charset="0"/>
              <a:buChar char="o"/>
            </a:pPr>
            <a:r>
              <a:rPr lang="en-US" sz="2400" dirty="0" smtClean="0"/>
              <a:t>Heisenberg’s Uncertainty principle allows for quantum “fluctuations”.</a:t>
            </a:r>
          </a:p>
          <a:p>
            <a:pPr marL="285750" indent="-285750">
              <a:buFont typeface="Courier New" panose="02070309020205020404" pitchFamily="49" charset="0"/>
              <a:buChar char="o"/>
            </a:pPr>
            <a:r>
              <a:rPr lang="en-US" sz="2400" dirty="0" smtClean="0"/>
              <a:t>To probe shorter distance scales in the sub-atomic world requires probes</a:t>
            </a:r>
          </a:p>
          <a:p>
            <a:r>
              <a:rPr lang="en-US" sz="2400" dirty="0"/>
              <a:t> </a:t>
            </a:r>
            <a:r>
              <a:rPr lang="en-US" sz="2400" dirty="0" smtClean="0"/>
              <a:t>   of higher energy.  Hence the need for more powerful colliders.</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3405" y="103543"/>
            <a:ext cx="2011680" cy="25999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428" y="2812318"/>
            <a:ext cx="2412775" cy="1809581"/>
          </a:xfrm>
          <a:prstGeom prst="rect">
            <a:avLst/>
          </a:prstGeom>
        </p:spPr>
      </p:pic>
    </p:spTree>
    <p:extLst>
      <p:ext uri="{BB962C8B-B14F-4D97-AF65-F5344CB8AC3E}">
        <p14:creationId xmlns:p14="http://schemas.microsoft.com/office/powerpoint/2010/main" val="140102407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n\rightarrow p\, e^-\, \bar{\nu}_e$&#10;&#10;&#10;\end{document}"/>
  <p:tag name="IGUANATEXSIZE"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164117" tIns="164117" rIns="82058" bIns="164117" numCol="1" anchor="t" anchorCtr="0" compatLnSpc="1">
        <a:prstTxWarp prst="textNoShape">
          <a:avLst/>
        </a:prstTxWarp>
        <a:spAutoFit/>
      </a:bodyPr>
      <a:lstStyle>
        <a:defPPr marL="382588" marR="0" indent="-382588" algn="l" defTabSz="1019175"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164117" tIns="164117" rIns="82058" bIns="164117" numCol="1" anchor="t" anchorCtr="0" compatLnSpc="1">
        <a:prstTxWarp prst="textNoShape">
          <a:avLst/>
        </a:prstTxWarp>
        <a:spAutoFit/>
      </a:bodyPr>
      <a:lstStyle>
        <a:defPPr marL="382588" marR="0" indent="-382588" algn="l" defTabSz="1019175"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CC"/>
        </a:lt1>
        <a:dk2>
          <a:srgbClr val="000000"/>
        </a:dk2>
        <a:lt2>
          <a:srgbClr val="808080"/>
        </a:lt2>
        <a:accent1>
          <a:srgbClr val="BBE0E3"/>
        </a:accent1>
        <a:accent2>
          <a:srgbClr val="333399"/>
        </a:accent2>
        <a:accent3>
          <a:srgbClr val="FFFFE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E3"/>
        </a:lt1>
        <a:dk2>
          <a:srgbClr val="000000"/>
        </a:dk2>
        <a:lt2>
          <a:srgbClr val="808080"/>
        </a:lt2>
        <a:accent1>
          <a:srgbClr val="BBE0E3"/>
        </a:accent1>
        <a:accent2>
          <a:srgbClr val="333399"/>
        </a:accent2>
        <a:accent3>
          <a:srgbClr val="FFFFE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DB"/>
        </a:lt1>
        <a:dk2>
          <a:srgbClr val="000000"/>
        </a:dk2>
        <a:lt2>
          <a:srgbClr val="808080"/>
        </a:lt2>
        <a:accent1>
          <a:srgbClr val="BBE0E3"/>
        </a:accent1>
        <a:accent2>
          <a:srgbClr val="333399"/>
        </a:accent2>
        <a:accent3>
          <a:srgbClr val="FFFFE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4107</Words>
  <Application>Microsoft Macintosh PowerPoint</Application>
  <PresentationFormat>Custom</PresentationFormat>
  <Paragraphs>338</Paragraphs>
  <Slides>69</Slides>
  <Notes>4</Notes>
  <HiddenSlides>0</HiddenSlides>
  <MMClips>7</MMClips>
  <ScaleCrop>false</ScaleCrop>
  <HeadingPairs>
    <vt:vector size="4" baseType="variant">
      <vt:variant>
        <vt:lpstr>Theme</vt:lpstr>
      </vt:variant>
      <vt:variant>
        <vt:i4>6</vt:i4>
      </vt:variant>
      <vt:variant>
        <vt:lpstr>Slide Titles</vt:lpstr>
      </vt:variant>
      <vt:variant>
        <vt:i4>69</vt:i4>
      </vt:variant>
    </vt:vector>
  </HeadingPairs>
  <TitlesOfParts>
    <vt:vector size="75" baseType="lpstr">
      <vt:lpstr>Office Theme</vt:lpstr>
      <vt:lpstr>1_Office Theme</vt:lpstr>
      <vt:lpstr>2_Office Theme</vt:lpstr>
      <vt:lpstr>5_Office Theme</vt:lpstr>
      <vt:lpstr>3_Office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Experiment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Santa Cruz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Haber</dc:creator>
  <cp:lastModifiedBy>Howard Haber</cp:lastModifiedBy>
  <cp:revision>107</cp:revision>
  <dcterms:created xsi:type="dcterms:W3CDTF">2014-02-09T00:14:36Z</dcterms:created>
  <dcterms:modified xsi:type="dcterms:W3CDTF">2014-02-12T08:47:34Z</dcterms:modified>
</cp:coreProperties>
</file>