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84" r:id="rId2"/>
    <p:sldId id="273" r:id="rId3"/>
    <p:sldId id="274" r:id="rId4"/>
    <p:sldId id="272" r:id="rId5"/>
    <p:sldId id="275" r:id="rId6"/>
    <p:sldId id="276" r:id="rId7"/>
    <p:sldId id="278" r:id="rId8"/>
    <p:sldId id="277" r:id="rId9"/>
    <p:sldId id="279" r:id="rId10"/>
    <p:sldId id="285" r:id="rId11"/>
    <p:sldId id="280" r:id="rId12"/>
    <p:sldId id="281" r:id="rId13"/>
    <p:sldId id="282" r:id="rId14"/>
    <p:sldId id="283" r:id="rId15"/>
    <p:sldId id="256" r:id="rId16"/>
    <p:sldId id="257" r:id="rId17"/>
    <p:sldId id="265" r:id="rId18"/>
    <p:sldId id="258" r:id="rId19"/>
    <p:sldId id="259" r:id="rId20"/>
    <p:sldId id="260" r:id="rId21"/>
    <p:sldId id="264" r:id="rId22"/>
    <p:sldId id="266" r:id="rId23"/>
    <p:sldId id="261" r:id="rId24"/>
    <p:sldId id="262" r:id="rId25"/>
    <p:sldId id="263" r:id="rId26"/>
    <p:sldId id="267" r:id="rId27"/>
    <p:sldId id="268" r:id="rId28"/>
    <p:sldId id="269" r:id="rId29"/>
    <p:sldId id="270" r:id="rId30"/>
    <p:sldId id="271" r:id="rId31"/>
    <p:sldId id="286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5" d="100"/>
          <a:sy n="75" d="100"/>
        </p:scale>
        <p:origin x="-1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C08CA-D673-8A4B-A793-608F8CCC39D3}" type="datetimeFigureOut">
              <a:rPr lang="en-US" smtClean="0"/>
              <a:t>3/30/14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3BE73-0367-844D-85AD-5B37F9E98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26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C08CA-D673-8A4B-A793-608F8CCC39D3}" type="datetimeFigureOut">
              <a:rPr lang="en-US" smtClean="0"/>
              <a:t>3/30/14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3BE73-0367-844D-85AD-5B37F9E98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408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C08CA-D673-8A4B-A793-608F8CCC39D3}" type="datetimeFigureOut">
              <a:rPr lang="en-US" smtClean="0"/>
              <a:t>3/30/14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3BE73-0367-844D-85AD-5B37F9E98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147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C08CA-D673-8A4B-A793-608F8CCC39D3}" type="datetimeFigureOut">
              <a:rPr lang="en-US" smtClean="0"/>
              <a:t>3/30/14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3BE73-0367-844D-85AD-5B37F9E98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105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C08CA-D673-8A4B-A793-608F8CCC39D3}" type="datetimeFigureOut">
              <a:rPr lang="en-US" smtClean="0"/>
              <a:t>3/30/14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3BE73-0367-844D-85AD-5B37F9E98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8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C08CA-D673-8A4B-A793-608F8CCC39D3}" type="datetimeFigureOut">
              <a:rPr lang="en-US" smtClean="0"/>
              <a:t>3/30/14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3BE73-0367-844D-85AD-5B37F9E98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085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C08CA-D673-8A4B-A793-608F8CCC39D3}" type="datetimeFigureOut">
              <a:rPr lang="en-US" smtClean="0"/>
              <a:t>3/30/14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3BE73-0367-844D-85AD-5B37F9E98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641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C08CA-D673-8A4B-A793-608F8CCC39D3}" type="datetimeFigureOut">
              <a:rPr lang="en-US" smtClean="0"/>
              <a:t>3/30/14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3BE73-0367-844D-85AD-5B37F9E98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571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C08CA-D673-8A4B-A793-608F8CCC39D3}" type="datetimeFigureOut">
              <a:rPr lang="en-US" smtClean="0"/>
              <a:t>3/30/14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3BE73-0367-844D-85AD-5B37F9E98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870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C08CA-D673-8A4B-A793-608F8CCC39D3}" type="datetimeFigureOut">
              <a:rPr lang="en-US" smtClean="0"/>
              <a:t>3/30/14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3BE73-0367-844D-85AD-5B37F9E98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50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C08CA-D673-8A4B-A793-608F8CCC39D3}" type="datetimeFigureOut">
              <a:rPr lang="en-US" smtClean="0"/>
              <a:t>3/30/14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23BE73-0367-844D-85AD-5B37F9E98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80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C08CA-D673-8A4B-A793-608F8CCC39D3}" type="datetimeFigureOut">
              <a:rPr lang="en-US" smtClean="0"/>
              <a:t>3/30/14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23BE73-0367-844D-85AD-5B37F9E98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60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4522" y="0"/>
            <a:ext cx="3190046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Celebrating 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more than 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30 years of 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friendship and </a:t>
            </a:r>
          </a:p>
          <a:p>
            <a:r>
              <a:rPr lang="en-US" sz="4000" dirty="0" smtClean="0">
                <a:solidFill>
                  <a:srgbClr val="FF0000"/>
                </a:solidFill>
              </a:rPr>
              <a:t>collaboration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" name="Picture 2" descr="DH1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2167" y="262179"/>
            <a:ext cx="4560495" cy="5689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52167" y="6137146"/>
            <a:ext cx="47018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Jack in Santa Cruz (Jan 5, 2013)</a:t>
            </a:r>
            <a:endParaRPr lang="en-US" sz="2800" dirty="0"/>
          </a:p>
        </p:txBody>
      </p:sp>
      <p:pic>
        <p:nvPicPr>
          <p:cNvPr id="5" name="Picture 4" descr="HowiePi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493" y="3331226"/>
            <a:ext cx="2351918" cy="352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92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807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4268" y="6293120"/>
            <a:ext cx="8108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about the ILC?    LCWS 04 in Paris (April 22, 2004)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25990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nion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91" y="0"/>
            <a:ext cx="8780449" cy="61931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10394" y="6239905"/>
            <a:ext cx="8495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The IPPP </a:t>
            </a:r>
            <a:r>
              <a:rPr lang="en-US" sz="2400" dirty="0" err="1"/>
              <a:t>Ceilidh</a:t>
            </a:r>
            <a:r>
              <a:rPr lang="en-US" sz="2400" dirty="0"/>
              <a:t> </a:t>
            </a:r>
            <a:r>
              <a:rPr lang="en-US" sz="2400" dirty="0" smtClean="0"/>
              <a:t>Band plays SUSY-2005 (Durham, UK) July 20, 2005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11857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nion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22" y="0"/>
            <a:ext cx="8727910" cy="62023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459" y="6315755"/>
            <a:ext cx="67915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Ruth Gregory gives instruction to the dancers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1232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nion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45" y="5866"/>
            <a:ext cx="8686456" cy="61780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5224" y="6316376"/>
            <a:ext cx="3075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Are you ready Jack?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4040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nion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70"/>
            <a:ext cx="9144000" cy="62500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7326" y="6275181"/>
            <a:ext cx="44118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Put on those dancing shoes!!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981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ggs image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941" y="0"/>
            <a:ext cx="8014611" cy="60109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87618" y="5905025"/>
            <a:ext cx="74297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Higgs Hunters at the MCTP Spring Symposium on </a:t>
            </a:r>
          </a:p>
          <a:p>
            <a:r>
              <a:rPr lang="en-US" sz="2800" dirty="0" smtClean="0"/>
              <a:t>Higgs Boson Physics in Ann Arbor, MI (May, 2010)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10933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5157" y="6334780"/>
            <a:ext cx="8419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Maroon Lake bicycle ride near Aspen, CO on July 2, 2010 </a:t>
            </a:r>
            <a:endParaRPr lang="en-US" sz="2800" dirty="0"/>
          </a:p>
        </p:txBody>
      </p:sp>
      <p:pic>
        <p:nvPicPr>
          <p:cNvPr id="4" name="Picture 3" descr="P702013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57" y="0"/>
            <a:ext cx="8466108" cy="633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30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0702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2" y="0"/>
            <a:ext cx="8202480" cy="6137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386" y="6299498"/>
            <a:ext cx="89246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At the Pine Creek Cookhouse in Ashcroft, CO on July 7, 2010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5862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21025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4" y="-1"/>
            <a:ext cx="8396517" cy="62827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46956" y="6292943"/>
            <a:ext cx="8755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   </a:t>
            </a:r>
            <a:r>
              <a:rPr lang="en-US" sz="2800" dirty="0" smtClean="0"/>
              <a:t>Hard </a:t>
            </a:r>
            <a:r>
              <a:rPr lang="en-US" sz="2800" dirty="0" smtClean="0"/>
              <a:t>at work in Valencia (July 21, 2010</a:t>
            </a:r>
            <a:r>
              <a:rPr lang="en-US" sz="2800" dirty="0" smtClean="0"/>
              <a:t>)</a:t>
            </a:r>
            <a:r>
              <a:rPr lang="en-US" sz="2800" dirty="0"/>
              <a:t> </a:t>
            </a:r>
            <a:r>
              <a:rPr lang="en-US" sz="2800" dirty="0" smtClean="0"/>
              <a:t>at </a:t>
            </a:r>
            <a:r>
              <a:rPr lang="en-US" sz="2800" dirty="0" smtClean="0"/>
              <a:t>PASCOS-2010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05896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2202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3" y="0"/>
            <a:ext cx="8378877" cy="62695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5713" y="6284594"/>
            <a:ext cx="87855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next evening at the banquet </a:t>
            </a:r>
            <a:r>
              <a:rPr lang="en-US" sz="2800" dirty="0" smtClean="0"/>
              <a:t>(</a:t>
            </a:r>
            <a:r>
              <a:rPr lang="en-US" sz="2800" dirty="0" smtClean="0"/>
              <a:t>July 22, 2010 in Valencia</a:t>
            </a:r>
            <a:r>
              <a:rPr lang="en-US" sz="2800" dirty="0" smtClean="0"/>
              <a:t>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85229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union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15" y="0"/>
            <a:ext cx="8534400" cy="6032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6956" y="6211291"/>
            <a:ext cx="88330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/>
                <a:cs typeface="Times New Roman"/>
              </a:rPr>
              <a:t>Iliopoulos Feast</a:t>
            </a:r>
            <a:r>
              <a:rPr lang="en-US" sz="2800" smtClean="0">
                <a:latin typeface="Times New Roman"/>
                <a:cs typeface="Times New Roman"/>
              </a:rPr>
              <a:t>, SUSY Workshop </a:t>
            </a:r>
            <a:r>
              <a:rPr lang="en-US" sz="2800" dirty="0" smtClean="0">
                <a:latin typeface="Times New Roman"/>
                <a:cs typeface="Times New Roman"/>
              </a:rPr>
              <a:t>in Seattle (August, 1981)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10129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009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8" y="0"/>
            <a:ext cx="8837510" cy="59160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0434" y="6027003"/>
            <a:ext cx="8428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At Scalars-2011 in Warsaw on August 26, 2011.  Finally, proof that </a:t>
            </a:r>
          </a:p>
          <a:p>
            <a:r>
              <a:rPr lang="en-US" sz="2400" dirty="0" smtClean="0"/>
              <a:t>we actually attend lectures (Jack is checking out the stock market).</a:t>
            </a:r>
          </a:p>
        </p:txBody>
      </p:sp>
    </p:spTree>
    <p:extLst>
      <p:ext uri="{BB962C8B-B14F-4D97-AF65-F5344CB8AC3E}">
        <p14:creationId xmlns:p14="http://schemas.microsoft.com/office/powerpoint/2010/main" val="3134937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81007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92" y="0"/>
            <a:ext cx="8244373" cy="6168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4657" y="6205754"/>
            <a:ext cx="59073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Pine Creek Cookhouse ride of 2012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02215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810077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1" y="0"/>
            <a:ext cx="8067976" cy="60368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64098" y="6236715"/>
            <a:ext cx="63637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Enjoying lunch après bike (August </a:t>
            </a:r>
            <a:r>
              <a:rPr lang="en-US" sz="2800" dirty="0"/>
              <a:t>8</a:t>
            </a:r>
            <a:r>
              <a:rPr lang="en-US" sz="2800" dirty="0" smtClean="0"/>
              <a:t>, 2012)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38276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4059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97" y="141373"/>
            <a:ext cx="8027136" cy="60203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8738" y="6171112"/>
            <a:ext cx="71408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On the way to Maroon Lake on August 24, 2012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522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10406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51" y="0"/>
            <a:ext cx="7973162" cy="59798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207813"/>
            <a:ext cx="91164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On the way to Maroon Lake (the usual view of fellow cyclists)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42200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73" y="0"/>
            <a:ext cx="8195703" cy="61214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28445" y="6176010"/>
            <a:ext cx="39870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Final destination achieved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35364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H9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716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143" y="6195054"/>
            <a:ext cx="90678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At the Dine/Haber Symposium in Santa Cruz, January 5, 2013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5388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821097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12" y="15986"/>
            <a:ext cx="8191453" cy="6129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3912" y="6334780"/>
            <a:ext cx="84331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The Pine Creek Cookhouse Ride </a:t>
            </a:r>
            <a:r>
              <a:rPr lang="en-US" sz="2800" dirty="0" err="1" smtClean="0"/>
              <a:t>Redux</a:t>
            </a:r>
            <a:r>
              <a:rPr lang="en-US" sz="2800" dirty="0" smtClean="0"/>
              <a:t> (August 21, 2013)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50821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821098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192" y="0"/>
            <a:ext cx="8067976" cy="60368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75775" y="6246103"/>
            <a:ext cx="55996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Another Pine Creek Cookhouse lunch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766424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spen Summer 2013_20130821_1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0945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63849" y="6247977"/>
            <a:ext cx="49791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But can you solve the mystery…?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5962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nion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3076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637" y="6344167"/>
            <a:ext cx="8587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Picnic at Snowmass (July, 1984): genesis of a collaboration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566432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821099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13" y="0"/>
            <a:ext cx="8279653" cy="61952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334780"/>
            <a:ext cx="91999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Where did Jack go? (Was $5 enough to cover the lemonade?)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9430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tes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07" y="9118"/>
            <a:ext cx="8628586" cy="5768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707" y="6183932"/>
            <a:ext cx="862858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30 years later, the collaboration is alive and well…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838364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9298" y="846609"/>
            <a:ext cx="531850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Oh, well, a touch of </a:t>
            </a:r>
            <a:r>
              <a:rPr lang="en-US" sz="3200" dirty="0" smtClean="0"/>
              <a:t>grey</a:t>
            </a:r>
            <a:r>
              <a:rPr lang="en-US" sz="3200" dirty="0"/>
              <a:t>, </a:t>
            </a:r>
            <a:endParaRPr lang="en-US" sz="3200" dirty="0" smtClean="0"/>
          </a:p>
          <a:p>
            <a:r>
              <a:rPr lang="en-US" sz="3200" dirty="0" smtClean="0"/>
              <a:t>kind of </a:t>
            </a:r>
            <a:r>
              <a:rPr lang="en-US" sz="3200" dirty="0"/>
              <a:t>suits you </a:t>
            </a:r>
            <a:r>
              <a:rPr lang="en-US" sz="3200" dirty="0" smtClean="0"/>
              <a:t>anyway.</a:t>
            </a:r>
            <a:r>
              <a:rPr lang="en-US" sz="3200" dirty="0"/>
              <a:t/>
            </a:r>
            <a:br>
              <a:rPr lang="en-US" sz="3200" dirty="0"/>
            </a:br>
            <a:r>
              <a:rPr lang="en-US" sz="3200" dirty="0" smtClean="0"/>
              <a:t>That </a:t>
            </a:r>
            <a:r>
              <a:rPr lang="en-US" sz="3200" dirty="0"/>
              <a:t>was all I had to </a:t>
            </a:r>
            <a:r>
              <a:rPr lang="en-US" sz="3200" dirty="0" smtClean="0"/>
              <a:t>say, </a:t>
            </a:r>
          </a:p>
          <a:p>
            <a:r>
              <a:rPr lang="en-US" sz="3200" dirty="0" smtClean="0"/>
              <a:t>and </a:t>
            </a:r>
            <a:r>
              <a:rPr lang="en-US" sz="3200" dirty="0"/>
              <a:t>it's </a:t>
            </a:r>
            <a:r>
              <a:rPr lang="en-US" sz="3200" dirty="0" smtClean="0"/>
              <a:t>alright.</a:t>
            </a:r>
          </a:p>
          <a:p>
            <a:r>
              <a:rPr lang="en-US" sz="3200" dirty="0" smtClean="0"/>
              <a:t>          …</a:t>
            </a:r>
          </a:p>
          <a:p>
            <a:r>
              <a:rPr lang="en-US" sz="3200" dirty="0" smtClean="0"/>
              <a:t>We </a:t>
            </a:r>
            <a:r>
              <a:rPr lang="en-US" sz="3200" dirty="0"/>
              <a:t>will get by. </a:t>
            </a:r>
            <a:endParaRPr lang="en-US" sz="3200" dirty="0" smtClean="0"/>
          </a:p>
          <a:p>
            <a:r>
              <a:rPr lang="en-US" sz="3200" dirty="0" smtClean="0"/>
              <a:t>We </a:t>
            </a:r>
            <a:r>
              <a:rPr lang="en-US" sz="3200" dirty="0"/>
              <a:t>will </a:t>
            </a:r>
            <a:r>
              <a:rPr lang="en-US" sz="3200" dirty="0" smtClean="0"/>
              <a:t>survive.</a:t>
            </a:r>
          </a:p>
          <a:p>
            <a:endParaRPr lang="en-US" dirty="0"/>
          </a:p>
          <a:p>
            <a:r>
              <a:rPr lang="en-US" dirty="0" smtClean="0"/>
              <a:t>       </a:t>
            </a:r>
            <a:r>
              <a:rPr lang="en-US" sz="2800" dirty="0" smtClean="0"/>
              <a:t>Jerry Garcia and Robert Hunter</a:t>
            </a:r>
            <a:endParaRPr lang="en-US" sz="2800" dirty="0"/>
          </a:p>
        </p:txBody>
      </p:sp>
      <p:pic>
        <p:nvPicPr>
          <p:cNvPr id="3" name="Picture 2" descr="UCSC_Grateful_slu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806" y="570540"/>
            <a:ext cx="3352800" cy="513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159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723017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832" y="0"/>
            <a:ext cx="8237757" cy="61639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8260" y="6316037"/>
            <a:ext cx="63106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Why is Jack in none of my hiking pictures?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284750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union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1286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7950" y="6215703"/>
            <a:ext cx="7746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Jack jogging near Independence Pass (July 15, 1988)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270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nio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59" y="0"/>
            <a:ext cx="8791204" cy="6272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7047" y="6364182"/>
            <a:ext cx="9016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25</a:t>
            </a:r>
            <a:r>
              <a:rPr lang="en-US" sz="2800" baseline="30000" dirty="0" smtClean="0"/>
              <a:t>th</a:t>
            </a:r>
            <a:r>
              <a:rPr lang="en-US" sz="2800" dirty="0" smtClean="0"/>
              <a:t> anniversary of the Higgs boson in </a:t>
            </a:r>
            <a:r>
              <a:rPr lang="en-US" sz="2800" dirty="0" err="1" smtClean="0"/>
              <a:t>Erice</a:t>
            </a:r>
            <a:r>
              <a:rPr lang="en-US" sz="2800" dirty="0" smtClean="0"/>
              <a:t>, Italy (July, 1989)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8792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hg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814" y="0"/>
            <a:ext cx="491718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52546" y="1984428"/>
            <a:ext cx="207500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 gift for </a:t>
            </a:r>
          </a:p>
          <a:p>
            <a:r>
              <a:rPr lang="en-US" sz="3200" dirty="0" smtClean="0"/>
              <a:t>Peter Higgs</a:t>
            </a:r>
          </a:p>
          <a:p>
            <a:r>
              <a:rPr lang="en-US" sz="3200" dirty="0"/>
              <a:t>i</a:t>
            </a:r>
            <a:r>
              <a:rPr lang="en-US" sz="3200" dirty="0" smtClean="0"/>
              <a:t>n 1990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7680414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union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51" y="0"/>
            <a:ext cx="4883132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6397" y="1852322"/>
            <a:ext cx="354413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Return to </a:t>
            </a:r>
            <a:r>
              <a:rPr lang="en-US" sz="2800" dirty="0" err="1" smtClean="0"/>
              <a:t>Erice</a:t>
            </a:r>
            <a:r>
              <a:rPr lang="en-US" sz="2800" dirty="0" smtClean="0"/>
              <a:t> in</a:t>
            </a:r>
          </a:p>
          <a:p>
            <a:r>
              <a:rPr lang="en-US" sz="2800" dirty="0" smtClean="0"/>
              <a:t>October 1992</a:t>
            </a:r>
          </a:p>
          <a:p>
            <a:endParaRPr lang="en-US" sz="2800" dirty="0"/>
          </a:p>
          <a:p>
            <a:r>
              <a:rPr lang="en-US" sz="2800" dirty="0" smtClean="0"/>
              <a:t>Laying the groundwork</a:t>
            </a:r>
          </a:p>
          <a:p>
            <a:r>
              <a:rPr lang="en-US" sz="2800" dirty="0"/>
              <a:t>f</a:t>
            </a:r>
            <a:r>
              <a:rPr lang="en-US" sz="2800" dirty="0" smtClean="0"/>
              <a:t>or a 200 </a:t>
            </a:r>
            <a:r>
              <a:rPr lang="en-US" sz="2800" dirty="0" err="1" smtClean="0"/>
              <a:t>TeV</a:t>
            </a:r>
            <a:r>
              <a:rPr lang="en-US" sz="2800" dirty="0" smtClean="0"/>
              <a:t> Collider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662634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96657" y="1534781"/>
            <a:ext cx="792336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The SSC was canceled in September 1993.  </a:t>
            </a:r>
          </a:p>
          <a:p>
            <a:r>
              <a:rPr lang="en-US" sz="3200" dirty="0" smtClean="0"/>
              <a:t>Thus began the dark ages (i.e. no pictures </a:t>
            </a:r>
          </a:p>
          <a:p>
            <a:r>
              <a:rPr lang="en-US" sz="3200" dirty="0" smtClean="0"/>
              <a:t>of Jack in my collection) for another 11 years…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74322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</TotalTime>
  <Words>415</Words>
  <Application>Microsoft Macintosh PowerPoint</Application>
  <PresentationFormat>On-screen Show (4:3)</PresentationFormat>
  <Paragraphs>54</Paragraphs>
  <Slides>32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of California, Santa Cruz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Howard Haber</dc:creator>
  <cp:lastModifiedBy>Howard Haber</cp:lastModifiedBy>
  <cp:revision>30</cp:revision>
  <dcterms:created xsi:type="dcterms:W3CDTF">2014-03-26T08:17:12Z</dcterms:created>
  <dcterms:modified xsi:type="dcterms:W3CDTF">2014-03-31T00:29:16Z</dcterms:modified>
</cp:coreProperties>
</file>